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52" r:id="rId6"/>
    <p:sldMasterId id="2147483650" r:id="rId7"/>
  </p:sldMasterIdLst>
  <p:notesMasterIdLst>
    <p:notesMasterId r:id="rId21"/>
  </p:notesMasterIdLst>
  <p:sldIdLst>
    <p:sldId id="261" r:id="rId8"/>
    <p:sldId id="260" r:id="rId9"/>
    <p:sldId id="2147483608" r:id="rId10"/>
    <p:sldId id="2147483597" r:id="rId11"/>
    <p:sldId id="2147483609" r:id="rId12"/>
    <p:sldId id="2147483598" r:id="rId13"/>
    <p:sldId id="2147483610" r:id="rId14"/>
    <p:sldId id="2147483606" r:id="rId15"/>
    <p:sldId id="2147483611" r:id="rId16"/>
    <p:sldId id="2147483605" r:id="rId17"/>
    <p:sldId id="2147483613" r:id="rId18"/>
    <p:sldId id="2147483604" r:id="rId19"/>
    <p:sldId id="2147483612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177"/>
    <a:srgbClr val="5D0A16"/>
    <a:srgbClr val="0D6731"/>
    <a:srgbClr val="521FA8"/>
    <a:srgbClr val="0E6C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380" y="5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57C00A-09AF-4F4A-B446-16A05442D50E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F5FC95F5-BEE4-426A-9464-00186606CF16}">
      <dgm:prSet phldrT="[Text]"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pPr algn="l"/>
          <a:r>
            <a:rPr lang="en-CA" sz="1400">
              <a:latin typeface="Aptos" panose="020B0004020202020204" pitchFamily="34" charset="0"/>
            </a:rPr>
            <a:t>Defence Investment Pledge – 2% this FY, 5% by 2035</a:t>
          </a:r>
        </a:p>
      </dgm:t>
    </dgm:pt>
    <dgm:pt modelId="{4A8F7147-AE2A-41DF-9FE6-6AB90DF22D0F}" type="parTrans" cxnId="{480BCEF8-5A8D-4711-8F87-BC24AC5C60AC}">
      <dgm:prSet/>
      <dgm:spPr/>
      <dgm:t>
        <a:bodyPr/>
        <a:lstStyle/>
        <a:p>
          <a:endParaRPr lang="en-CA"/>
        </a:p>
      </dgm:t>
    </dgm:pt>
    <dgm:pt modelId="{47CD98D3-80CB-4B68-91EE-15F6FC60C22D}" type="sibTrans" cxnId="{480BCEF8-5A8D-4711-8F87-BC24AC5C60AC}">
      <dgm:prSet/>
      <dgm:spPr/>
      <dgm:t>
        <a:bodyPr/>
        <a:lstStyle/>
        <a:p>
          <a:endParaRPr lang="en-CA"/>
        </a:p>
      </dgm:t>
    </dgm:pt>
    <dgm:pt modelId="{23C96194-4B7C-4046-9F1A-0510FC57BEFD}">
      <dgm:prSet phldrT="[Text]"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  <a:buFont typeface="Courier New"/>
            <a:buChar char="o"/>
          </a:pPr>
          <a:r>
            <a:rPr lang="en-CA" sz="1100" dirty="0">
              <a:latin typeface="Aptos" panose="020B0004020202020204" pitchFamily="34" charset="0"/>
              <a:ea typeface="Calibri"/>
              <a:cs typeface="Calibri"/>
            </a:rPr>
            <a:t>Investing in CAF: Military equipment and technology modernization; </a:t>
          </a:r>
        </a:p>
        <a:p>
          <a:pPr algn="l">
            <a:lnSpc>
              <a:spcPct val="100000"/>
            </a:lnSpc>
            <a:spcAft>
              <a:spcPts val="0"/>
            </a:spcAft>
            <a:buFont typeface="Courier New"/>
            <a:buChar char="o"/>
          </a:pPr>
          <a:r>
            <a:rPr lang="en-CA" sz="1100" dirty="0">
              <a:latin typeface="Aptos" panose="020B0004020202020204" pitchFamily="34" charset="0"/>
              <a:ea typeface="Calibri"/>
              <a:cs typeface="Calibri"/>
            </a:rPr>
            <a:t>Building up Canada’s defence industries, and Diversifying defence partnerships.</a:t>
          </a:r>
          <a:endParaRPr lang="en-CA" sz="1100" dirty="0"/>
        </a:p>
      </dgm:t>
    </dgm:pt>
    <dgm:pt modelId="{42B48B70-87E3-438E-B6C8-77E421C5A671}" type="parTrans" cxnId="{1CAEFE83-12EC-4672-A592-240A226B5630}">
      <dgm:prSet/>
      <dgm:spPr/>
      <dgm:t>
        <a:bodyPr/>
        <a:lstStyle/>
        <a:p>
          <a:endParaRPr lang="en-CA"/>
        </a:p>
      </dgm:t>
    </dgm:pt>
    <dgm:pt modelId="{CCE68E73-2828-4F2B-B197-1FDA85C3CC0E}" type="sibTrans" cxnId="{1CAEFE83-12EC-4672-A592-240A226B5630}">
      <dgm:prSet/>
      <dgm:spPr/>
      <dgm:t>
        <a:bodyPr/>
        <a:lstStyle/>
        <a:p>
          <a:endParaRPr lang="en-CA"/>
        </a:p>
      </dgm:t>
    </dgm:pt>
    <dgm:pt modelId="{48497C91-F69F-4A36-9BFC-BF0A26815606}">
      <dgm:prSet phldrT="[Text]"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pPr algn="l"/>
          <a:r>
            <a:rPr lang="en-CA" sz="1400">
              <a:latin typeface="Aptos" panose="020B0004020202020204" pitchFamily="34" charset="0"/>
            </a:rPr>
            <a:t>Digital Investments – building foundation and aligning with allies</a:t>
          </a:r>
        </a:p>
      </dgm:t>
    </dgm:pt>
    <dgm:pt modelId="{3DF9B2B9-514E-482E-871A-9667205920DE}" type="parTrans" cxnId="{F7880BF9-7F2E-41F2-B66B-9B7BA4C2DD18}">
      <dgm:prSet/>
      <dgm:spPr/>
      <dgm:t>
        <a:bodyPr/>
        <a:lstStyle/>
        <a:p>
          <a:endParaRPr lang="en-CA"/>
        </a:p>
      </dgm:t>
    </dgm:pt>
    <dgm:pt modelId="{D4DEB241-5689-4722-AD5E-770275F8F783}" type="sibTrans" cxnId="{F7880BF9-7F2E-41F2-B66B-9B7BA4C2DD18}">
      <dgm:prSet/>
      <dgm:spPr/>
      <dgm:t>
        <a:bodyPr/>
        <a:lstStyle/>
        <a:p>
          <a:endParaRPr lang="en-CA"/>
        </a:p>
      </dgm:t>
    </dgm:pt>
    <dgm:pt modelId="{5F757606-E88D-4D94-89E0-14661BDDF087}" type="pres">
      <dgm:prSet presAssocID="{7757C00A-09AF-4F4A-B446-16A05442D50E}" presName="Name0" presStyleCnt="0">
        <dgm:presLayoutVars>
          <dgm:dir/>
          <dgm:resizeHandles val="exact"/>
        </dgm:presLayoutVars>
      </dgm:prSet>
      <dgm:spPr/>
    </dgm:pt>
    <dgm:pt modelId="{9B1C6C47-E52D-4D68-B4E5-8CF539A122F1}" type="pres">
      <dgm:prSet presAssocID="{F5FC95F5-BEE4-426A-9464-00186606CF16}" presName="composite" presStyleCnt="0"/>
      <dgm:spPr/>
    </dgm:pt>
    <dgm:pt modelId="{4E6D5D96-6D14-48AC-827F-7E3FAA2173D6}" type="pres">
      <dgm:prSet presAssocID="{F5FC95F5-BEE4-426A-9464-00186606CF16}" presName="bgChev" presStyleLbl="node1" presStyleIdx="0" presStyleCnt="3"/>
      <dgm:spPr>
        <a:solidFill>
          <a:schemeClr val="tx2">
            <a:lumMod val="75000"/>
          </a:schemeClr>
        </a:solidFill>
        <a:ln>
          <a:solidFill>
            <a:schemeClr val="tx2">
              <a:lumMod val="75000"/>
            </a:schemeClr>
          </a:solidFill>
        </a:ln>
      </dgm:spPr>
    </dgm:pt>
    <dgm:pt modelId="{27369475-03BF-4E3B-8369-DBC00511B34E}" type="pres">
      <dgm:prSet presAssocID="{F5FC95F5-BEE4-426A-9464-00186606CF16}" presName="txNode" presStyleLbl="fgAcc1" presStyleIdx="0" presStyleCnt="3" custScaleX="113098">
        <dgm:presLayoutVars>
          <dgm:bulletEnabled val="1"/>
        </dgm:presLayoutVars>
      </dgm:prSet>
      <dgm:spPr/>
    </dgm:pt>
    <dgm:pt modelId="{C803BCD9-BEE5-46FE-BCA6-C1DF7468F70A}" type="pres">
      <dgm:prSet presAssocID="{47CD98D3-80CB-4B68-91EE-15F6FC60C22D}" presName="compositeSpace" presStyleCnt="0"/>
      <dgm:spPr/>
    </dgm:pt>
    <dgm:pt modelId="{39720189-69C8-4E75-BB9E-2830847BB068}" type="pres">
      <dgm:prSet presAssocID="{23C96194-4B7C-4046-9F1A-0510FC57BEFD}" presName="composite" presStyleCnt="0"/>
      <dgm:spPr/>
    </dgm:pt>
    <dgm:pt modelId="{3F51F693-0CB7-4C05-809D-020291580604}" type="pres">
      <dgm:prSet presAssocID="{23C96194-4B7C-4046-9F1A-0510FC57BEFD}" presName="bgChev" presStyleLbl="node1" presStyleIdx="1" presStyleCnt="3"/>
      <dgm:spPr>
        <a:solidFill>
          <a:schemeClr val="tx2">
            <a:lumMod val="75000"/>
          </a:schemeClr>
        </a:solidFill>
        <a:ln>
          <a:solidFill>
            <a:schemeClr val="tx2">
              <a:lumMod val="75000"/>
            </a:schemeClr>
          </a:solidFill>
        </a:ln>
      </dgm:spPr>
    </dgm:pt>
    <dgm:pt modelId="{E502F872-6379-45A5-858E-0CC51584408C}" type="pres">
      <dgm:prSet presAssocID="{23C96194-4B7C-4046-9F1A-0510FC57BEFD}" presName="txNode" presStyleLbl="fgAcc1" presStyleIdx="1" presStyleCnt="3" custScaleX="118344">
        <dgm:presLayoutVars>
          <dgm:bulletEnabled val="1"/>
        </dgm:presLayoutVars>
      </dgm:prSet>
      <dgm:spPr/>
    </dgm:pt>
    <dgm:pt modelId="{3B79EA18-AC85-45DC-8C9A-0568D80E2D5A}" type="pres">
      <dgm:prSet presAssocID="{CCE68E73-2828-4F2B-B197-1FDA85C3CC0E}" presName="compositeSpace" presStyleCnt="0"/>
      <dgm:spPr/>
    </dgm:pt>
    <dgm:pt modelId="{517AE2D4-8492-4E49-9ABC-DFBB6FD2CD1D}" type="pres">
      <dgm:prSet presAssocID="{48497C91-F69F-4A36-9BFC-BF0A26815606}" presName="composite" presStyleCnt="0"/>
      <dgm:spPr/>
    </dgm:pt>
    <dgm:pt modelId="{4EEE884B-DD7B-4D8F-84DE-5F46C3C9B486}" type="pres">
      <dgm:prSet presAssocID="{48497C91-F69F-4A36-9BFC-BF0A26815606}" presName="bgChev" presStyleLbl="node1" presStyleIdx="2" presStyleCnt="3"/>
      <dgm:spPr>
        <a:solidFill>
          <a:schemeClr val="tx2">
            <a:lumMod val="75000"/>
          </a:schemeClr>
        </a:solidFill>
        <a:ln>
          <a:solidFill>
            <a:schemeClr val="tx2">
              <a:lumMod val="75000"/>
            </a:schemeClr>
          </a:solidFill>
        </a:ln>
      </dgm:spPr>
    </dgm:pt>
    <dgm:pt modelId="{5DCC5C7D-8830-4C8D-BD2E-40C8892BED43}" type="pres">
      <dgm:prSet presAssocID="{48497C91-F69F-4A36-9BFC-BF0A26815606}" presName="txNode" presStyleLbl="fgAcc1" presStyleIdx="2" presStyleCnt="3" custScaleX="115146">
        <dgm:presLayoutVars>
          <dgm:bulletEnabled val="1"/>
        </dgm:presLayoutVars>
      </dgm:prSet>
      <dgm:spPr/>
    </dgm:pt>
  </dgm:ptLst>
  <dgm:cxnLst>
    <dgm:cxn modelId="{2CFF354C-1719-4FB5-94F6-676950C755F9}" type="presOf" srcId="{23C96194-4B7C-4046-9F1A-0510FC57BEFD}" destId="{E502F872-6379-45A5-858E-0CC51584408C}" srcOrd="0" destOrd="0" presId="urn:microsoft.com/office/officeart/2005/8/layout/chevronAccent+Icon"/>
    <dgm:cxn modelId="{200CB856-0D1D-4BF1-B1AA-CDDFEFA54EA8}" type="presOf" srcId="{7757C00A-09AF-4F4A-B446-16A05442D50E}" destId="{5F757606-E88D-4D94-89E0-14661BDDF087}" srcOrd="0" destOrd="0" presId="urn:microsoft.com/office/officeart/2005/8/layout/chevronAccent+Icon"/>
    <dgm:cxn modelId="{C2C46380-CDF9-4FD7-AAC1-EA65A7061C5D}" type="presOf" srcId="{F5FC95F5-BEE4-426A-9464-00186606CF16}" destId="{27369475-03BF-4E3B-8369-DBC00511B34E}" srcOrd="0" destOrd="0" presId="urn:microsoft.com/office/officeart/2005/8/layout/chevronAccent+Icon"/>
    <dgm:cxn modelId="{1CAEFE83-12EC-4672-A592-240A226B5630}" srcId="{7757C00A-09AF-4F4A-B446-16A05442D50E}" destId="{23C96194-4B7C-4046-9F1A-0510FC57BEFD}" srcOrd="1" destOrd="0" parTransId="{42B48B70-87E3-438E-B6C8-77E421C5A671}" sibTransId="{CCE68E73-2828-4F2B-B197-1FDA85C3CC0E}"/>
    <dgm:cxn modelId="{9CE8EAC5-68C4-416F-AD7B-EB3207B19FEE}" type="presOf" srcId="{48497C91-F69F-4A36-9BFC-BF0A26815606}" destId="{5DCC5C7D-8830-4C8D-BD2E-40C8892BED43}" srcOrd="0" destOrd="0" presId="urn:microsoft.com/office/officeart/2005/8/layout/chevronAccent+Icon"/>
    <dgm:cxn modelId="{480BCEF8-5A8D-4711-8F87-BC24AC5C60AC}" srcId="{7757C00A-09AF-4F4A-B446-16A05442D50E}" destId="{F5FC95F5-BEE4-426A-9464-00186606CF16}" srcOrd="0" destOrd="0" parTransId="{4A8F7147-AE2A-41DF-9FE6-6AB90DF22D0F}" sibTransId="{47CD98D3-80CB-4B68-91EE-15F6FC60C22D}"/>
    <dgm:cxn modelId="{F7880BF9-7F2E-41F2-B66B-9B7BA4C2DD18}" srcId="{7757C00A-09AF-4F4A-B446-16A05442D50E}" destId="{48497C91-F69F-4A36-9BFC-BF0A26815606}" srcOrd="2" destOrd="0" parTransId="{3DF9B2B9-514E-482E-871A-9667205920DE}" sibTransId="{D4DEB241-5689-4722-AD5E-770275F8F783}"/>
    <dgm:cxn modelId="{D99D0627-DF6F-45A6-A5FD-D759F4F476C0}" type="presParOf" srcId="{5F757606-E88D-4D94-89E0-14661BDDF087}" destId="{9B1C6C47-E52D-4D68-B4E5-8CF539A122F1}" srcOrd="0" destOrd="0" presId="urn:microsoft.com/office/officeart/2005/8/layout/chevronAccent+Icon"/>
    <dgm:cxn modelId="{F86EB602-3480-4488-B7AC-DE9245A9E486}" type="presParOf" srcId="{9B1C6C47-E52D-4D68-B4E5-8CF539A122F1}" destId="{4E6D5D96-6D14-48AC-827F-7E3FAA2173D6}" srcOrd="0" destOrd="0" presId="urn:microsoft.com/office/officeart/2005/8/layout/chevronAccent+Icon"/>
    <dgm:cxn modelId="{3B2F07C8-1B99-4DBF-8199-05F65FFA4736}" type="presParOf" srcId="{9B1C6C47-E52D-4D68-B4E5-8CF539A122F1}" destId="{27369475-03BF-4E3B-8369-DBC00511B34E}" srcOrd="1" destOrd="0" presId="urn:microsoft.com/office/officeart/2005/8/layout/chevronAccent+Icon"/>
    <dgm:cxn modelId="{C75D394A-2A2A-4B18-B6E8-48EE2B5D1C59}" type="presParOf" srcId="{5F757606-E88D-4D94-89E0-14661BDDF087}" destId="{C803BCD9-BEE5-46FE-BCA6-C1DF7468F70A}" srcOrd="1" destOrd="0" presId="urn:microsoft.com/office/officeart/2005/8/layout/chevronAccent+Icon"/>
    <dgm:cxn modelId="{D6852703-AD5E-452C-9DBF-872B55E6DE05}" type="presParOf" srcId="{5F757606-E88D-4D94-89E0-14661BDDF087}" destId="{39720189-69C8-4E75-BB9E-2830847BB068}" srcOrd="2" destOrd="0" presId="urn:microsoft.com/office/officeart/2005/8/layout/chevronAccent+Icon"/>
    <dgm:cxn modelId="{F7B02976-36F8-4BBC-8BB3-B0C9FB11D805}" type="presParOf" srcId="{39720189-69C8-4E75-BB9E-2830847BB068}" destId="{3F51F693-0CB7-4C05-809D-020291580604}" srcOrd="0" destOrd="0" presId="urn:microsoft.com/office/officeart/2005/8/layout/chevronAccent+Icon"/>
    <dgm:cxn modelId="{E44741C2-FCF1-410E-A029-DE430EA21394}" type="presParOf" srcId="{39720189-69C8-4E75-BB9E-2830847BB068}" destId="{E502F872-6379-45A5-858E-0CC51584408C}" srcOrd="1" destOrd="0" presId="urn:microsoft.com/office/officeart/2005/8/layout/chevronAccent+Icon"/>
    <dgm:cxn modelId="{F2C32565-4F4E-4466-9C0C-2CA798CB2D75}" type="presParOf" srcId="{5F757606-E88D-4D94-89E0-14661BDDF087}" destId="{3B79EA18-AC85-45DC-8C9A-0568D80E2D5A}" srcOrd="3" destOrd="0" presId="urn:microsoft.com/office/officeart/2005/8/layout/chevronAccent+Icon"/>
    <dgm:cxn modelId="{376BBCBF-EBF6-48FD-B756-94C918769BDE}" type="presParOf" srcId="{5F757606-E88D-4D94-89E0-14661BDDF087}" destId="{517AE2D4-8492-4E49-9ABC-DFBB6FD2CD1D}" srcOrd="4" destOrd="0" presId="urn:microsoft.com/office/officeart/2005/8/layout/chevronAccent+Icon"/>
    <dgm:cxn modelId="{25D8BFAC-8D86-4281-8B03-13BDFCD18531}" type="presParOf" srcId="{517AE2D4-8492-4E49-9ABC-DFBB6FD2CD1D}" destId="{4EEE884B-DD7B-4D8F-84DE-5F46C3C9B486}" srcOrd="0" destOrd="0" presId="urn:microsoft.com/office/officeart/2005/8/layout/chevronAccent+Icon"/>
    <dgm:cxn modelId="{BDE0A990-1035-4892-A46B-CF3F44F1D1A0}" type="presParOf" srcId="{517AE2D4-8492-4E49-9ABC-DFBB6FD2CD1D}" destId="{5DCC5C7D-8830-4C8D-BD2E-40C8892BED43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57C00A-09AF-4F4A-B446-16A05442D50E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F5FC95F5-BEE4-426A-9464-00186606CF16}">
      <dgm:prSet phldrT="[Text]"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pPr algn="l" rtl="0"/>
          <a:r>
            <a:rPr lang="en-CA" sz="1400">
              <a:latin typeface="Aptos" panose="020B0004020202020204" pitchFamily="34" charset="0"/>
            </a:rPr>
            <a:t>Engagement en matière d'investissements dans la Défense – 2 % pour l'exercice financier en cours, 5 % d'ici 2035</a:t>
          </a:r>
        </a:p>
      </dgm:t>
    </dgm:pt>
    <dgm:pt modelId="{4A8F7147-AE2A-41DF-9FE6-6AB90DF22D0F}" type="parTrans" cxnId="{480BCEF8-5A8D-4711-8F87-BC24AC5C60AC}">
      <dgm:prSet/>
      <dgm:spPr/>
      <dgm:t>
        <a:bodyPr/>
        <a:lstStyle/>
        <a:p>
          <a:endParaRPr lang="en-CA"/>
        </a:p>
      </dgm:t>
    </dgm:pt>
    <dgm:pt modelId="{47CD98D3-80CB-4B68-91EE-15F6FC60C22D}" type="sibTrans" cxnId="{480BCEF8-5A8D-4711-8F87-BC24AC5C60AC}">
      <dgm:prSet/>
      <dgm:spPr/>
      <dgm:t>
        <a:bodyPr/>
        <a:lstStyle/>
        <a:p>
          <a:endParaRPr lang="en-CA"/>
        </a:p>
      </dgm:t>
    </dgm:pt>
    <dgm:pt modelId="{23C96194-4B7C-4046-9F1A-0510FC57BEFD}">
      <dgm:prSet phldrT="[Text]"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pPr algn="l" rtl="0">
            <a:lnSpc>
              <a:spcPct val="100000"/>
            </a:lnSpc>
            <a:spcAft>
              <a:spcPts val="0"/>
            </a:spcAft>
            <a:buFont typeface="Courier New"/>
            <a:buChar char="o"/>
          </a:pPr>
          <a:r>
            <a:rPr lang="en-CA" sz="1400">
              <a:latin typeface="Aptos" panose="020B0004020202020204" pitchFamily="34" charset="0"/>
            </a:rPr>
            <a:t>Investir dans les FAC : modernisation des équipements et des technologies militaires</a:t>
          </a:r>
          <a:r>
            <a:rPr lang="en-CA" sz="1400">
              <a:latin typeface="Aptos" panose="020B0004020202020204" pitchFamily="34" charset="0"/>
              <a:ea typeface="Calibri"/>
              <a:cs typeface="Calibri"/>
            </a:rPr>
            <a:t>; </a:t>
          </a:r>
          <a:endParaRPr lang="en-CA" sz="1400">
            <a:latin typeface="Aptos" panose="020B0004020202020204" pitchFamily="34" charset="0"/>
          </a:endParaRPr>
        </a:p>
      </dgm:t>
    </dgm:pt>
    <dgm:pt modelId="{42B48B70-87E3-438E-B6C8-77E421C5A671}" type="parTrans" cxnId="{1CAEFE83-12EC-4672-A592-240A226B5630}">
      <dgm:prSet/>
      <dgm:spPr/>
      <dgm:t>
        <a:bodyPr/>
        <a:lstStyle/>
        <a:p>
          <a:endParaRPr lang="en-CA"/>
        </a:p>
      </dgm:t>
    </dgm:pt>
    <dgm:pt modelId="{CCE68E73-2828-4F2B-B197-1FDA85C3CC0E}" type="sibTrans" cxnId="{1CAEFE83-12EC-4672-A592-240A226B5630}">
      <dgm:prSet/>
      <dgm:spPr/>
      <dgm:t>
        <a:bodyPr/>
        <a:lstStyle/>
        <a:p>
          <a:endParaRPr lang="en-CA"/>
        </a:p>
      </dgm:t>
    </dgm:pt>
    <dgm:pt modelId="{48497C91-F69F-4A36-9BFC-BF0A26815606}">
      <dgm:prSet phldrT="[Text]"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pPr algn="l" rtl="0"/>
          <a:r>
            <a:rPr lang="en-CA" sz="1400">
              <a:latin typeface="Aptos" panose="020B0004020202020204" pitchFamily="34" charset="0"/>
            </a:rPr>
            <a:t>Investissements numériques – établir les bases et s'aligner avec les alliés</a:t>
          </a:r>
        </a:p>
      </dgm:t>
    </dgm:pt>
    <dgm:pt modelId="{3DF9B2B9-514E-482E-871A-9667205920DE}" type="parTrans" cxnId="{F7880BF9-7F2E-41F2-B66B-9B7BA4C2DD18}">
      <dgm:prSet/>
      <dgm:spPr/>
      <dgm:t>
        <a:bodyPr/>
        <a:lstStyle/>
        <a:p>
          <a:endParaRPr lang="en-CA"/>
        </a:p>
      </dgm:t>
    </dgm:pt>
    <dgm:pt modelId="{D4DEB241-5689-4722-AD5E-770275F8F783}" type="sibTrans" cxnId="{F7880BF9-7F2E-41F2-B66B-9B7BA4C2DD18}">
      <dgm:prSet/>
      <dgm:spPr/>
      <dgm:t>
        <a:bodyPr/>
        <a:lstStyle/>
        <a:p>
          <a:endParaRPr lang="en-CA"/>
        </a:p>
      </dgm:t>
    </dgm:pt>
    <dgm:pt modelId="{5F757606-E88D-4D94-89E0-14661BDDF087}" type="pres">
      <dgm:prSet presAssocID="{7757C00A-09AF-4F4A-B446-16A05442D50E}" presName="Name0" presStyleCnt="0">
        <dgm:presLayoutVars>
          <dgm:dir/>
          <dgm:resizeHandles val="exact"/>
        </dgm:presLayoutVars>
      </dgm:prSet>
      <dgm:spPr/>
    </dgm:pt>
    <dgm:pt modelId="{9B1C6C47-E52D-4D68-B4E5-8CF539A122F1}" type="pres">
      <dgm:prSet presAssocID="{F5FC95F5-BEE4-426A-9464-00186606CF16}" presName="composite" presStyleCnt="0"/>
      <dgm:spPr/>
    </dgm:pt>
    <dgm:pt modelId="{4E6D5D96-6D14-48AC-827F-7E3FAA2173D6}" type="pres">
      <dgm:prSet presAssocID="{F5FC95F5-BEE4-426A-9464-00186606CF16}" presName="bgChev" presStyleLbl="node1" presStyleIdx="0" presStyleCnt="3"/>
      <dgm:spPr>
        <a:solidFill>
          <a:schemeClr val="tx2">
            <a:lumMod val="75000"/>
          </a:schemeClr>
        </a:solidFill>
        <a:ln>
          <a:solidFill>
            <a:schemeClr val="tx2">
              <a:lumMod val="75000"/>
            </a:schemeClr>
          </a:solidFill>
        </a:ln>
      </dgm:spPr>
    </dgm:pt>
    <dgm:pt modelId="{27369475-03BF-4E3B-8369-DBC00511B34E}" type="pres">
      <dgm:prSet presAssocID="{F5FC95F5-BEE4-426A-9464-00186606CF16}" presName="txNode" presStyleLbl="fgAcc1" presStyleIdx="0" presStyleCnt="3" custScaleX="113098">
        <dgm:presLayoutVars>
          <dgm:bulletEnabled val="1"/>
        </dgm:presLayoutVars>
      </dgm:prSet>
      <dgm:spPr/>
    </dgm:pt>
    <dgm:pt modelId="{C803BCD9-BEE5-46FE-BCA6-C1DF7468F70A}" type="pres">
      <dgm:prSet presAssocID="{47CD98D3-80CB-4B68-91EE-15F6FC60C22D}" presName="compositeSpace" presStyleCnt="0"/>
      <dgm:spPr/>
    </dgm:pt>
    <dgm:pt modelId="{39720189-69C8-4E75-BB9E-2830847BB068}" type="pres">
      <dgm:prSet presAssocID="{23C96194-4B7C-4046-9F1A-0510FC57BEFD}" presName="composite" presStyleCnt="0"/>
      <dgm:spPr/>
    </dgm:pt>
    <dgm:pt modelId="{3F51F693-0CB7-4C05-809D-020291580604}" type="pres">
      <dgm:prSet presAssocID="{23C96194-4B7C-4046-9F1A-0510FC57BEFD}" presName="bgChev" presStyleLbl="node1" presStyleIdx="1" presStyleCnt="3"/>
      <dgm:spPr>
        <a:solidFill>
          <a:schemeClr val="tx2">
            <a:lumMod val="75000"/>
          </a:schemeClr>
        </a:solidFill>
        <a:ln>
          <a:solidFill>
            <a:schemeClr val="tx2">
              <a:lumMod val="75000"/>
            </a:schemeClr>
          </a:solidFill>
        </a:ln>
      </dgm:spPr>
    </dgm:pt>
    <dgm:pt modelId="{E502F872-6379-45A5-858E-0CC51584408C}" type="pres">
      <dgm:prSet presAssocID="{23C96194-4B7C-4046-9F1A-0510FC57BEFD}" presName="txNode" presStyleLbl="fgAcc1" presStyleIdx="1" presStyleCnt="3" custScaleX="118344">
        <dgm:presLayoutVars>
          <dgm:bulletEnabled val="1"/>
        </dgm:presLayoutVars>
      </dgm:prSet>
      <dgm:spPr/>
    </dgm:pt>
    <dgm:pt modelId="{3B79EA18-AC85-45DC-8C9A-0568D80E2D5A}" type="pres">
      <dgm:prSet presAssocID="{CCE68E73-2828-4F2B-B197-1FDA85C3CC0E}" presName="compositeSpace" presStyleCnt="0"/>
      <dgm:spPr/>
    </dgm:pt>
    <dgm:pt modelId="{517AE2D4-8492-4E49-9ABC-DFBB6FD2CD1D}" type="pres">
      <dgm:prSet presAssocID="{48497C91-F69F-4A36-9BFC-BF0A26815606}" presName="composite" presStyleCnt="0"/>
      <dgm:spPr/>
    </dgm:pt>
    <dgm:pt modelId="{4EEE884B-DD7B-4D8F-84DE-5F46C3C9B486}" type="pres">
      <dgm:prSet presAssocID="{48497C91-F69F-4A36-9BFC-BF0A26815606}" presName="bgChev" presStyleLbl="node1" presStyleIdx="2" presStyleCnt="3"/>
      <dgm:spPr>
        <a:solidFill>
          <a:schemeClr val="tx2">
            <a:lumMod val="75000"/>
          </a:schemeClr>
        </a:solidFill>
        <a:ln>
          <a:solidFill>
            <a:schemeClr val="tx2">
              <a:lumMod val="75000"/>
            </a:schemeClr>
          </a:solidFill>
        </a:ln>
      </dgm:spPr>
    </dgm:pt>
    <dgm:pt modelId="{5DCC5C7D-8830-4C8D-BD2E-40C8892BED43}" type="pres">
      <dgm:prSet presAssocID="{48497C91-F69F-4A36-9BFC-BF0A26815606}" presName="txNode" presStyleLbl="fgAcc1" presStyleIdx="2" presStyleCnt="3" custScaleX="115146">
        <dgm:presLayoutVars>
          <dgm:bulletEnabled val="1"/>
        </dgm:presLayoutVars>
      </dgm:prSet>
      <dgm:spPr/>
    </dgm:pt>
  </dgm:ptLst>
  <dgm:cxnLst>
    <dgm:cxn modelId="{2CFF354C-1719-4FB5-94F6-676950C755F9}" type="presOf" srcId="{23C96194-4B7C-4046-9F1A-0510FC57BEFD}" destId="{E502F872-6379-45A5-858E-0CC51584408C}" srcOrd="0" destOrd="0" presId="urn:microsoft.com/office/officeart/2005/8/layout/chevronAccent+Icon"/>
    <dgm:cxn modelId="{200CB856-0D1D-4BF1-B1AA-CDDFEFA54EA8}" type="presOf" srcId="{7757C00A-09AF-4F4A-B446-16A05442D50E}" destId="{5F757606-E88D-4D94-89E0-14661BDDF087}" srcOrd="0" destOrd="0" presId="urn:microsoft.com/office/officeart/2005/8/layout/chevronAccent+Icon"/>
    <dgm:cxn modelId="{C2C46380-CDF9-4FD7-AAC1-EA65A7061C5D}" type="presOf" srcId="{F5FC95F5-BEE4-426A-9464-00186606CF16}" destId="{27369475-03BF-4E3B-8369-DBC00511B34E}" srcOrd="0" destOrd="0" presId="urn:microsoft.com/office/officeart/2005/8/layout/chevronAccent+Icon"/>
    <dgm:cxn modelId="{1CAEFE83-12EC-4672-A592-240A226B5630}" srcId="{7757C00A-09AF-4F4A-B446-16A05442D50E}" destId="{23C96194-4B7C-4046-9F1A-0510FC57BEFD}" srcOrd="1" destOrd="0" parTransId="{42B48B70-87E3-438E-B6C8-77E421C5A671}" sibTransId="{CCE68E73-2828-4F2B-B197-1FDA85C3CC0E}"/>
    <dgm:cxn modelId="{9CE8EAC5-68C4-416F-AD7B-EB3207B19FEE}" type="presOf" srcId="{48497C91-F69F-4A36-9BFC-BF0A26815606}" destId="{5DCC5C7D-8830-4C8D-BD2E-40C8892BED43}" srcOrd="0" destOrd="0" presId="urn:microsoft.com/office/officeart/2005/8/layout/chevronAccent+Icon"/>
    <dgm:cxn modelId="{480BCEF8-5A8D-4711-8F87-BC24AC5C60AC}" srcId="{7757C00A-09AF-4F4A-B446-16A05442D50E}" destId="{F5FC95F5-BEE4-426A-9464-00186606CF16}" srcOrd="0" destOrd="0" parTransId="{4A8F7147-AE2A-41DF-9FE6-6AB90DF22D0F}" sibTransId="{47CD98D3-80CB-4B68-91EE-15F6FC60C22D}"/>
    <dgm:cxn modelId="{F7880BF9-7F2E-41F2-B66B-9B7BA4C2DD18}" srcId="{7757C00A-09AF-4F4A-B446-16A05442D50E}" destId="{48497C91-F69F-4A36-9BFC-BF0A26815606}" srcOrd="2" destOrd="0" parTransId="{3DF9B2B9-514E-482E-871A-9667205920DE}" sibTransId="{D4DEB241-5689-4722-AD5E-770275F8F783}"/>
    <dgm:cxn modelId="{D99D0627-DF6F-45A6-A5FD-D759F4F476C0}" type="presParOf" srcId="{5F757606-E88D-4D94-89E0-14661BDDF087}" destId="{9B1C6C47-E52D-4D68-B4E5-8CF539A122F1}" srcOrd="0" destOrd="0" presId="urn:microsoft.com/office/officeart/2005/8/layout/chevronAccent+Icon"/>
    <dgm:cxn modelId="{F86EB602-3480-4488-B7AC-DE9245A9E486}" type="presParOf" srcId="{9B1C6C47-E52D-4D68-B4E5-8CF539A122F1}" destId="{4E6D5D96-6D14-48AC-827F-7E3FAA2173D6}" srcOrd="0" destOrd="0" presId="urn:microsoft.com/office/officeart/2005/8/layout/chevronAccent+Icon"/>
    <dgm:cxn modelId="{3B2F07C8-1B99-4DBF-8199-05F65FFA4736}" type="presParOf" srcId="{9B1C6C47-E52D-4D68-B4E5-8CF539A122F1}" destId="{27369475-03BF-4E3B-8369-DBC00511B34E}" srcOrd="1" destOrd="0" presId="urn:microsoft.com/office/officeart/2005/8/layout/chevronAccent+Icon"/>
    <dgm:cxn modelId="{C75D394A-2A2A-4B18-B6E8-48EE2B5D1C59}" type="presParOf" srcId="{5F757606-E88D-4D94-89E0-14661BDDF087}" destId="{C803BCD9-BEE5-46FE-BCA6-C1DF7468F70A}" srcOrd="1" destOrd="0" presId="urn:microsoft.com/office/officeart/2005/8/layout/chevronAccent+Icon"/>
    <dgm:cxn modelId="{D6852703-AD5E-452C-9DBF-872B55E6DE05}" type="presParOf" srcId="{5F757606-E88D-4D94-89E0-14661BDDF087}" destId="{39720189-69C8-4E75-BB9E-2830847BB068}" srcOrd="2" destOrd="0" presId="urn:microsoft.com/office/officeart/2005/8/layout/chevronAccent+Icon"/>
    <dgm:cxn modelId="{F7B02976-36F8-4BBC-8BB3-B0C9FB11D805}" type="presParOf" srcId="{39720189-69C8-4E75-BB9E-2830847BB068}" destId="{3F51F693-0CB7-4C05-809D-020291580604}" srcOrd="0" destOrd="0" presId="urn:microsoft.com/office/officeart/2005/8/layout/chevronAccent+Icon"/>
    <dgm:cxn modelId="{E44741C2-FCF1-410E-A029-DE430EA21394}" type="presParOf" srcId="{39720189-69C8-4E75-BB9E-2830847BB068}" destId="{E502F872-6379-45A5-858E-0CC51584408C}" srcOrd="1" destOrd="0" presId="urn:microsoft.com/office/officeart/2005/8/layout/chevronAccent+Icon"/>
    <dgm:cxn modelId="{F2C32565-4F4E-4466-9C0C-2CA798CB2D75}" type="presParOf" srcId="{5F757606-E88D-4D94-89E0-14661BDDF087}" destId="{3B79EA18-AC85-45DC-8C9A-0568D80E2D5A}" srcOrd="3" destOrd="0" presId="urn:microsoft.com/office/officeart/2005/8/layout/chevronAccent+Icon"/>
    <dgm:cxn modelId="{376BBCBF-EBF6-48FD-B756-94C918769BDE}" type="presParOf" srcId="{5F757606-E88D-4D94-89E0-14661BDDF087}" destId="{517AE2D4-8492-4E49-9ABC-DFBB6FD2CD1D}" srcOrd="4" destOrd="0" presId="urn:microsoft.com/office/officeart/2005/8/layout/chevronAccent+Icon"/>
    <dgm:cxn modelId="{25D8BFAC-8D86-4281-8B03-13BDFCD18531}" type="presParOf" srcId="{517AE2D4-8492-4E49-9ABC-DFBB6FD2CD1D}" destId="{4EEE884B-DD7B-4D8F-84DE-5F46C3C9B486}" srcOrd="0" destOrd="0" presId="urn:microsoft.com/office/officeart/2005/8/layout/chevronAccent+Icon"/>
    <dgm:cxn modelId="{BDE0A990-1035-4892-A46B-CF3F44F1D1A0}" type="presParOf" srcId="{517AE2D4-8492-4E49-9ABC-DFBB6FD2CD1D}" destId="{5DCC5C7D-8830-4C8D-BD2E-40C8892BED43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5C18BD-7B18-4505-8874-243CCAD2445B}" type="doc">
      <dgm:prSet loTypeId="urn:microsoft.com/office/officeart/2005/8/layout/hList7" loCatId="list" qsTypeId="urn:microsoft.com/office/officeart/2005/8/quickstyle/simple1" qsCatId="simple" csTypeId="urn:microsoft.com/office/officeart/2005/8/colors/accent6_5" csCatId="accent6" phldr="1"/>
      <dgm:spPr/>
    </dgm:pt>
    <dgm:pt modelId="{1C2D9644-56C9-4374-9275-0235BFFBC061}">
      <dgm:prSet phldrT="[Text]" custT="1"/>
      <dgm:spPr/>
      <dgm:t>
        <a:bodyPr/>
        <a:lstStyle/>
        <a:p>
          <a:endParaRPr lang="en-CA" sz="3700">
            <a:latin typeface="Aptos" panose="020B0004020202020204" pitchFamily="34" charset="0"/>
          </a:endParaRPr>
        </a:p>
      </dgm:t>
    </dgm:pt>
    <dgm:pt modelId="{8E3D0FFE-C90E-4D9F-AE50-D6460744F209}" type="parTrans" cxnId="{01013801-9BE9-4378-81B5-4C3A499B32A0}">
      <dgm:prSet/>
      <dgm:spPr/>
      <dgm:t>
        <a:bodyPr/>
        <a:lstStyle/>
        <a:p>
          <a:endParaRPr lang="en-CA"/>
        </a:p>
      </dgm:t>
    </dgm:pt>
    <dgm:pt modelId="{C7B9A296-9CB6-4E4B-936F-EA5A116E416E}" type="sibTrans" cxnId="{01013801-9BE9-4378-81B5-4C3A499B32A0}">
      <dgm:prSet/>
      <dgm:spPr/>
      <dgm:t>
        <a:bodyPr/>
        <a:lstStyle/>
        <a:p>
          <a:endParaRPr lang="en-CA"/>
        </a:p>
      </dgm:t>
    </dgm:pt>
    <dgm:pt modelId="{456D943A-59F7-466A-9B4D-069C20D95241}">
      <dgm:prSet phldrT="[Text]" custT="1"/>
      <dgm:spPr>
        <a:solidFill>
          <a:srgbClr val="F8A058"/>
        </a:solidFill>
      </dgm:spPr>
      <dgm:t>
        <a:bodyPr/>
        <a:lstStyle/>
        <a:p>
          <a:endParaRPr lang="en-CA" sz="3700">
            <a:latin typeface="Aptos" panose="020B0004020202020204" pitchFamily="34" charset="0"/>
          </a:endParaRPr>
        </a:p>
      </dgm:t>
    </dgm:pt>
    <dgm:pt modelId="{1019D29C-1751-4E07-BCEA-082218866193}" type="parTrans" cxnId="{322F45B2-A9DD-4717-82CD-370C8C197EAF}">
      <dgm:prSet/>
      <dgm:spPr/>
      <dgm:t>
        <a:bodyPr/>
        <a:lstStyle/>
        <a:p>
          <a:endParaRPr lang="en-CA"/>
        </a:p>
      </dgm:t>
    </dgm:pt>
    <dgm:pt modelId="{4D2D982A-C998-4020-8794-F7A4034E7042}" type="sibTrans" cxnId="{322F45B2-A9DD-4717-82CD-370C8C197EAF}">
      <dgm:prSet/>
      <dgm:spPr/>
      <dgm:t>
        <a:bodyPr/>
        <a:lstStyle/>
        <a:p>
          <a:endParaRPr lang="en-CA"/>
        </a:p>
      </dgm:t>
    </dgm:pt>
    <dgm:pt modelId="{B576D554-0E7B-48DA-9550-C39544DE6AF5}">
      <dgm:prSet phldrT="[Text]" custT="1"/>
      <dgm:spPr>
        <a:solidFill>
          <a:srgbClr val="F8A058"/>
        </a:solidFill>
      </dgm:spPr>
      <dgm:t>
        <a:bodyPr/>
        <a:lstStyle/>
        <a:p>
          <a:endParaRPr lang="en-CA" sz="3600">
            <a:latin typeface="Aptos" panose="020B0004020202020204" pitchFamily="34" charset="0"/>
          </a:endParaRPr>
        </a:p>
      </dgm:t>
    </dgm:pt>
    <dgm:pt modelId="{C2465158-440F-4E44-BFB5-A8AD27DD327F}" type="parTrans" cxnId="{1905E526-97FE-4112-A262-6F93AD2C8FDF}">
      <dgm:prSet/>
      <dgm:spPr/>
      <dgm:t>
        <a:bodyPr/>
        <a:lstStyle/>
        <a:p>
          <a:endParaRPr lang="en-CA"/>
        </a:p>
      </dgm:t>
    </dgm:pt>
    <dgm:pt modelId="{19345269-92F8-4157-96D6-19B235D6AB37}" type="sibTrans" cxnId="{1905E526-97FE-4112-A262-6F93AD2C8FDF}">
      <dgm:prSet/>
      <dgm:spPr/>
      <dgm:t>
        <a:bodyPr/>
        <a:lstStyle/>
        <a:p>
          <a:endParaRPr lang="en-CA"/>
        </a:p>
      </dgm:t>
    </dgm:pt>
    <dgm:pt modelId="{92C88727-6374-4285-A725-0138E4C2C7F0}" type="pres">
      <dgm:prSet presAssocID="{975C18BD-7B18-4505-8874-243CCAD2445B}" presName="Name0" presStyleCnt="0">
        <dgm:presLayoutVars>
          <dgm:dir/>
          <dgm:resizeHandles val="exact"/>
        </dgm:presLayoutVars>
      </dgm:prSet>
      <dgm:spPr/>
    </dgm:pt>
    <dgm:pt modelId="{A7532F19-6FFE-4057-B36C-A9081AC03684}" type="pres">
      <dgm:prSet presAssocID="{975C18BD-7B18-4505-8874-243CCAD2445B}" presName="fgShape" presStyleLbl="fgShp" presStyleIdx="0" presStyleCnt="1"/>
      <dgm:spPr/>
    </dgm:pt>
    <dgm:pt modelId="{385CC8FE-E54B-40EF-9812-5C1C7A5359A9}" type="pres">
      <dgm:prSet presAssocID="{975C18BD-7B18-4505-8874-243CCAD2445B}" presName="linComp" presStyleCnt="0"/>
      <dgm:spPr/>
    </dgm:pt>
    <dgm:pt modelId="{A227CAEA-5E5E-4192-970D-DC1631ABD787}" type="pres">
      <dgm:prSet presAssocID="{1C2D9644-56C9-4374-9275-0235BFFBC061}" presName="compNode" presStyleCnt="0"/>
      <dgm:spPr/>
    </dgm:pt>
    <dgm:pt modelId="{E1ED774B-852E-4F32-8159-89146E2953F0}" type="pres">
      <dgm:prSet presAssocID="{1C2D9644-56C9-4374-9275-0235BFFBC061}" presName="bkgdShape" presStyleLbl="node1" presStyleIdx="0" presStyleCnt="3" custLinFactNeighborX="-1089" custLinFactNeighborY="-1958"/>
      <dgm:spPr>
        <a:solidFill>
          <a:srgbClr val="ED7D31"/>
        </a:solidFill>
      </dgm:spPr>
    </dgm:pt>
    <dgm:pt modelId="{A561836C-6890-46CB-8D3E-B995C58FBE64}" type="pres">
      <dgm:prSet presAssocID="{1C2D9644-56C9-4374-9275-0235BFFBC061}" presName="nodeTx" presStyleLbl="node1" presStyleIdx="0" presStyleCnt="3">
        <dgm:presLayoutVars>
          <dgm:bulletEnabled val="1"/>
        </dgm:presLayoutVars>
      </dgm:prSet>
      <dgm:spPr/>
    </dgm:pt>
    <dgm:pt modelId="{BF06BA61-A281-4EF6-ADC6-D08EC18A9B93}" type="pres">
      <dgm:prSet presAssocID="{1C2D9644-56C9-4374-9275-0235BFFBC061}" presName="invisiNode" presStyleLbl="node1" presStyleIdx="0" presStyleCnt="3"/>
      <dgm:spPr/>
    </dgm:pt>
    <dgm:pt modelId="{A7AC8990-7117-412B-8435-204145F324B4}" type="pres">
      <dgm:prSet presAssocID="{1C2D9644-56C9-4374-9275-0235BFFBC061}" presName="imagNode" presStyleLbl="fgImgPlace1" presStyleIdx="0" presStyleCnt="3"/>
      <dgm:spPr>
        <a:solidFill>
          <a:srgbClr val="FAB48F"/>
        </a:solidFill>
      </dgm:spPr>
    </dgm:pt>
    <dgm:pt modelId="{04ED8982-EB04-441A-B07B-FCDB89088A78}" type="pres">
      <dgm:prSet presAssocID="{C7B9A296-9CB6-4E4B-936F-EA5A116E416E}" presName="sibTrans" presStyleLbl="sibTrans2D1" presStyleIdx="0" presStyleCnt="0"/>
      <dgm:spPr/>
    </dgm:pt>
    <dgm:pt modelId="{E94EAC59-3A3C-4CE9-9B75-5E7830B019A8}" type="pres">
      <dgm:prSet presAssocID="{456D943A-59F7-466A-9B4D-069C20D95241}" presName="compNode" presStyleCnt="0"/>
      <dgm:spPr/>
    </dgm:pt>
    <dgm:pt modelId="{226D4D70-9F90-48B3-AFAD-E2C151ED5433}" type="pres">
      <dgm:prSet presAssocID="{456D943A-59F7-466A-9B4D-069C20D95241}" presName="bkgdShape" presStyleLbl="node1" presStyleIdx="1" presStyleCnt="3"/>
      <dgm:spPr>
        <a:solidFill>
          <a:srgbClr val="ED7D31"/>
        </a:solidFill>
      </dgm:spPr>
    </dgm:pt>
    <dgm:pt modelId="{203245F6-56BD-431D-887C-B9472449FE0B}" type="pres">
      <dgm:prSet presAssocID="{456D943A-59F7-466A-9B4D-069C20D95241}" presName="nodeTx" presStyleLbl="node1" presStyleIdx="1" presStyleCnt="3">
        <dgm:presLayoutVars>
          <dgm:bulletEnabled val="1"/>
        </dgm:presLayoutVars>
      </dgm:prSet>
      <dgm:spPr/>
    </dgm:pt>
    <dgm:pt modelId="{EA3E86C0-0E16-423C-B5E7-E3CDE765EE41}" type="pres">
      <dgm:prSet presAssocID="{456D943A-59F7-466A-9B4D-069C20D95241}" presName="invisiNode" presStyleLbl="node1" presStyleIdx="1" presStyleCnt="3"/>
      <dgm:spPr/>
    </dgm:pt>
    <dgm:pt modelId="{452D63D7-525B-41E2-BE8F-BE7AAEB5B2FF}" type="pres">
      <dgm:prSet presAssocID="{456D943A-59F7-466A-9B4D-069C20D95241}" presName="imagNode" presStyleLbl="fgImgPlace1" presStyleIdx="1" presStyleCnt="3"/>
      <dgm:spPr>
        <a:solidFill>
          <a:srgbClr val="FFCCB6">
            <a:alpha val="70000"/>
          </a:srgbClr>
        </a:solidFill>
      </dgm:spPr>
    </dgm:pt>
    <dgm:pt modelId="{7E1E0871-3EFC-43AC-9596-1FFE5F02B7C8}" type="pres">
      <dgm:prSet presAssocID="{4D2D982A-C998-4020-8794-F7A4034E7042}" presName="sibTrans" presStyleLbl="sibTrans2D1" presStyleIdx="0" presStyleCnt="0"/>
      <dgm:spPr/>
    </dgm:pt>
    <dgm:pt modelId="{6470466A-7166-4AFC-9A4F-F0EA2C1CE88F}" type="pres">
      <dgm:prSet presAssocID="{B576D554-0E7B-48DA-9550-C39544DE6AF5}" presName="compNode" presStyleCnt="0"/>
      <dgm:spPr/>
    </dgm:pt>
    <dgm:pt modelId="{3F379804-8A76-4486-9FC1-AEA2BE90BAD2}" type="pres">
      <dgm:prSet presAssocID="{B576D554-0E7B-48DA-9550-C39544DE6AF5}" presName="bkgdShape" presStyleLbl="node1" presStyleIdx="2" presStyleCnt="3"/>
      <dgm:spPr>
        <a:solidFill>
          <a:srgbClr val="ED7D31"/>
        </a:solidFill>
      </dgm:spPr>
    </dgm:pt>
    <dgm:pt modelId="{13A2F14D-FF4D-4F41-97F8-156D7D05F560}" type="pres">
      <dgm:prSet presAssocID="{B576D554-0E7B-48DA-9550-C39544DE6AF5}" presName="nodeTx" presStyleLbl="node1" presStyleIdx="2" presStyleCnt="3">
        <dgm:presLayoutVars>
          <dgm:bulletEnabled val="1"/>
        </dgm:presLayoutVars>
      </dgm:prSet>
      <dgm:spPr/>
    </dgm:pt>
    <dgm:pt modelId="{16A0354B-CDD9-42AE-906E-AE9D03901AFD}" type="pres">
      <dgm:prSet presAssocID="{B576D554-0E7B-48DA-9550-C39544DE6AF5}" presName="invisiNode" presStyleLbl="node1" presStyleIdx="2" presStyleCnt="3"/>
      <dgm:spPr/>
    </dgm:pt>
    <dgm:pt modelId="{853AA1C5-F920-4C3E-8BD1-DD168D2B39FB}" type="pres">
      <dgm:prSet presAssocID="{B576D554-0E7B-48DA-9550-C39544DE6AF5}" presName="imagNode" presStyleLbl="fgImgPlace1" presStyleIdx="2" presStyleCnt="3"/>
      <dgm:spPr>
        <a:solidFill>
          <a:srgbClr val="FCDED0">
            <a:alpha val="50000"/>
          </a:srgbClr>
        </a:solidFill>
      </dgm:spPr>
    </dgm:pt>
  </dgm:ptLst>
  <dgm:cxnLst>
    <dgm:cxn modelId="{01013801-9BE9-4378-81B5-4C3A499B32A0}" srcId="{975C18BD-7B18-4505-8874-243CCAD2445B}" destId="{1C2D9644-56C9-4374-9275-0235BFFBC061}" srcOrd="0" destOrd="0" parTransId="{8E3D0FFE-C90E-4D9F-AE50-D6460744F209}" sibTransId="{C7B9A296-9CB6-4E4B-936F-EA5A116E416E}"/>
    <dgm:cxn modelId="{869D8724-770C-435F-911D-EDB18BE7788C}" type="presOf" srcId="{456D943A-59F7-466A-9B4D-069C20D95241}" destId="{203245F6-56BD-431D-887C-B9472449FE0B}" srcOrd="1" destOrd="0" presId="urn:microsoft.com/office/officeart/2005/8/layout/hList7"/>
    <dgm:cxn modelId="{1905E526-97FE-4112-A262-6F93AD2C8FDF}" srcId="{975C18BD-7B18-4505-8874-243CCAD2445B}" destId="{B576D554-0E7B-48DA-9550-C39544DE6AF5}" srcOrd="2" destOrd="0" parTransId="{C2465158-440F-4E44-BFB5-A8AD27DD327F}" sibTransId="{19345269-92F8-4157-96D6-19B235D6AB37}"/>
    <dgm:cxn modelId="{55B39928-6488-4605-B85C-ADA8C9DC4851}" type="presOf" srcId="{B576D554-0E7B-48DA-9550-C39544DE6AF5}" destId="{13A2F14D-FF4D-4F41-97F8-156D7D05F560}" srcOrd="1" destOrd="0" presId="urn:microsoft.com/office/officeart/2005/8/layout/hList7"/>
    <dgm:cxn modelId="{6EBD1256-DAC1-4309-AC96-F7A3493ECBD5}" type="presOf" srcId="{456D943A-59F7-466A-9B4D-069C20D95241}" destId="{226D4D70-9F90-48B3-AFAD-E2C151ED5433}" srcOrd="0" destOrd="0" presId="urn:microsoft.com/office/officeart/2005/8/layout/hList7"/>
    <dgm:cxn modelId="{33214676-B4C6-443F-8FF0-E810D958C3FD}" type="presOf" srcId="{1C2D9644-56C9-4374-9275-0235BFFBC061}" destId="{A561836C-6890-46CB-8D3E-B995C58FBE64}" srcOrd="1" destOrd="0" presId="urn:microsoft.com/office/officeart/2005/8/layout/hList7"/>
    <dgm:cxn modelId="{01229C77-10AA-40D6-AB3A-D2A6C831C4D0}" type="presOf" srcId="{B576D554-0E7B-48DA-9550-C39544DE6AF5}" destId="{3F379804-8A76-4486-9FC1-AEA2BE90BAD2}" srcOrd="0" destOrd="0" presId="urn:microsoft.com/office/officeart/2005/8/layout/hList7"/>
    <dgm:cxn modelId="{4F055A97-6A73-40F5-9CEB-43DCC54C7252}" type="presOf" srcId="{C7B9A296-9CB6-4E4B-936F-EA5A116E416E}" destId="{04ED8982-EB04-441A-B07B-FCDB89088A78}" srcOrd="0" destOrd="0" presId="urn:microsoft.com/office/officeart/2005/8/layout/hList7"/>
    <dgm:cxn modelId="{322F45B2-A9DD-4717-82CD-370C8C197EAF}" srcId="{975C18BD-7B18-4505-8874-243CCAD2445B}" destId="{456D943A-59F7-466A-9B4D-069C20D95241}" srcOrd="1" destOrd="0" parTransId="{1019D29C-1751-4E07-BCEA-082218866193}" sibTransId="{4D2D982A-C998-4020-8794-F7A4034E7042}"/>
    <dgm:cxn modelId="{51AB46B3-D691-49E4-89B7-D0ADB7D4B002}" type="presOf" srcId="{1C2D9644-56C9-4374-9275-0235BFFBC061}" destId="{E1ED774B-852E-4F32-8159-89146E2953F0}" srcOrd="0" destOrd="0" presId="urn:microsoft.com/office/officeart/2005/8/layout/hList7"/>
    <dgm:cxn modelId="{E2550AC3-F3FE-4619-B0E4-CC31E36DB496}" type="presOf" srcId="{4D2D982A-C998-4020-8794-F7A4034E7042}" destId="{7E1E0871-3EFC-43AC-9596-1FFE5F02B7C8}" srcOrd="0" destOrd="0" presId="urn:microsoft.com/office/officeart/2005/8/layout/hList7"/>
    <dgm:cxn modelId="{A50C67D5-D859-48BC-9C02-AAA189688BF6}" type="presOf" srcId="{975C18BD-7B18-4505-8874-243CCAD2445B}" destId="{92C88727-6374-4285-A725-0138E4C2C7F0}" srcOrd="0" destOrd="0" presId="urn:microsoft.com/office/officeart/2005/8/layout/hList7"/>
    <dgm:cxn modelId="{36487E44-F27B-4155-969D-C3324A5F5F18}" type="presParOf" srcId="{92C88727-6374-4285-A725-0138E4C2C7F0}" destId="{A7532F19-6FFE-4057-B36C-A9081AC03684}" srcOrd="0" destOrd="0" presId="urn:microsoft.com/office/officeart/2005/8/layout/hList7"/>
    <dgm:cxn modelId="{6CCD0F56-4205-4023-BD0F-E1D4FAAC3F19}" type="presParOf" srcId="{92C88727-6374-4285-A725-0138E4C2C7F0}" destId="{385CC8FE-E54B-40EF-9812-5C1C7A5359A9}" srcOrd="1" destOrd="0" presId="urn:microsoft.com/office/officeart/2005/8/layout/hList7"/>
    <dgm:cxn modelId="{FF35A8C6-CF16-463C-8736-34D85E00AF3D}" type="presParOf" srcId="{385CC8FE-E54B-40EF-9812-5C1C7A5359A9}" destId="{A227CAEA-5E5E-4192-970D-DC1631ABD787}" srcOrd="0" destOrd="0" presId="urn:microsoft.com/office/officeart/2005/8/layout/hList7"/>
    <dgm:cxn modelId="{25BC3446-D041-479E-A872-AA1E1FBE8F04}" type="presParOf" srcId="{A227CAEA-5E5E-4192-970D-DC1631ABD787}" destId="{E1ED774B-852E-4F32-8159-89146E2953F0}" srcOrd="0" destOrd="0" presId="urn:microsoft.com/office/officeart/2005/8/layout/hList7"/>
    <dgm:cxn modelId="{9597BB5E-AA34-4C08-BADF-C7AA964BDB21}" type="presParOf" srcId="{A227CAEA-5E5E-4192-970D-DC1631ABD787}" destId="{A561836C-6890-46CB-8D3E-B995C58FBE64}" srcOrd="1" destOrd="0" presId="urn:microsoft.com/office/officeart/2005/8/layout/hList7"/>
    <dgm:cxn modelId="{2FBD2316-41B9-4C6B-AE0A-7E09863B5C56}" type="presParOf" srcId="{A227CAEA-5E5E-4192-970D-DC1631ABD787}" destId="{BF06BA61-A281-4EF6-ADC6-D08EC18A9B93}" srcOrd="2" destOrd="0" presId="urn:microsoft.com/office/officeart/2005/8/layout/hList7"/>
    <dgm:cxn modelId="{FE68A843-EE43-43F0-9A42-6BA01CB03603}" type="presParOf" srcId="{A227CAEA-5E5E-4192-970D-DC1631ABD787}" destId="{A7AC8990-7117-412B-8435-204145F324B4}" srcOrd="3" destOrd="0" presId="urn:microsoft.com/office/officeart/2005/8/layout/hList7"/>
    <dgm:cxn modelId="{5B8F8593-03B0-4383-9F11-19BF798D4ACD}" type="presParOf" srcId="{385CC8FE-E54B-40EF-9812-5C1C7A5359A9}" destId="{04ED8982-EB04-441A-B07B-FCDB89088A78}" srcOrd="1" destOrd="0" presId="urn:microsoft.com/office/officeart/2005/8/layout/hList7"/>
    <dgm:cxn modelId="{E89D5860-DE39-4B9C-8C2D-09343F0D168F}" type="presParOf" srcId="{385CC8FE-E54B-40EF-9812-5C1C7A5359A9}" destId="{E94EAC59-3A3C-4CE9-9B75-5E7830B019A8}" srcOrd="2" destOrd="0" presId="urn:microsoft.com/office/officeart/2005/8/layout/hList7"/>
    <dgm:cxn modelId="{ED644702-50E6-41B0-86A0-7FA3BCFC2B65}" type="presParOf" srcId="{E94EAC59-3A3C-4CE9-9B75-5E7830B019A8}" destId="{226D4D70-9F90-48B3-AFAD-E2C151ED5433}" srcOrd="0" destOrd="0" presId="urn:microsoft.com/office/officeart/2005/8/layout/hList7"/>
    <dgm:cxn modelId="{B12EF774-6A03-4D9D-BF13-145421D0243F}" type="presParOf" srcId="{E94EAC59-3A3C-4CE9-9B75-5E7830B019A8}" destId="{203245F6-56BD-431D-887C-B9472449FE0B}" srcOrd="1" destOrd="0" presId="urn:microsoft.com/office/officeart/2005/8/layout/hList7"/>
    <dgm:cxn modelId="{3C8B64F7-A6EE-438A-A863-B4DACA8B2E7C}" type="presParOf" srcId="{E94EAC59-3A3C-4CE9-9B75-5E7830B019A8}" destId="{EA3E86C0-0E16-423C-B5E7-E3CDE765EE41}" srcOrd="2" destOrd="0" presId="urn:microsoft.com/office/officeart/2005/8/layout/hList7"/>
    <dgm:cxn modelId="{AF69F281-B462-4B8E-9243-10B9A45C9E5E}" type="presParOf" srcId="{E94EAC59-3A3C-4CE9-9B75-5E7830B019A8}" destId="{452D63D7-525B-41E2-BE8F-BE7AAEB5B2FF}" srcOrd="3" destOrd="0" presId="urn:microsoft.com/office/officeart/2005/8/layout/hList7"/>
    <dgm:cxn modelId="{33D91CB2-EBBA-440C-8B7E-2D358EC63C84}" type="presParOf" srcId="{385CC8FE-E54B-40EF-9812-5C1C7A5359A9}" destId="{7E1E0871-3EFC-43AC-9596-1FFE5F02B7C8}" srcOrd="3" destOrd="0" presId="urn:microsoft.com/office/officeart/2005/8/layout/hList7"/>
    <dgm:cxn modelId="{1715309B-DEB2-433D-B830-0B616566BFFF}" type="presParOf" srcId="{385CC8FE-E54B-40EF-9812-5C1C7A5359A9}" destId="{6470466A-7166-4AFC-9A4F-F0EA2C1CE88F}" srcOrd="4" destOrd="0" presId="urn:microsoft.com/office/officeart/2005/8/layout/hList7"/>
    <dgm:cxn modelId="{3C2F10DA-E558-48B6-B3B2-DC146AD9B855}" type="presParOf" srcId="{6470466A-7166-4AFC-9A4F-F0EA2C1CE88F}" destId="{3F379804-8A76-4486-9FC1-AEA2BE90BAD2}" srcOrd="0" destOrd="0" presId="urn:microsoft.com/office/officeart/2005/8/layout/hList7"/>
    <dgm:cxn modelId="{1BB6C993-733D-4046-AE2F-CAF1F9DB165D}" type="presParOf" srcId="{6470466A-7166-4AFC-9A4F-F0EA2C1CE88F}" destId="{13A2F14D-FF4D-4F41-97F8-156D7D05F560}" srcOrd="1" destOrd="0" presId="urn:microsoft.com/office/officeart/2005/8/layout/hList7"/>
    <dgm:cxn modelId="{C9AF6619-5C11-443A-A3BA-D7F57710E9F7}" type="presParOf" srcId="{6470466A-7166-4AFC-9A4F-F0EA2C1CE88F}" destId="{16A0354B-CDD9-42AE-906E-AE9D03901AFD}" srcOrd="2" destOrd="0" presId="urn:microsoft.com/office/officeart/2005/8/layout/hList7"/>
    <dgm:cxn modelId="{B88A60B8-3A08-469B-8DF1-E37B184DD6DC}" type="presParOf" srcId="{6470466A-7166-4AFC-9A4F-F0EA2C1CE88F}" destId="{853AA1C5-F920-4C3E-8BD1-DD168D2B39F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5C18BD-7B18-4505-8874-243CCAD2445B}" type="doc">
      <dgm:prSet loTypeId="urn:microsoft.com/office/officeart/2005/8/layout/hList7" loCatId="list" qsTypeId="urn:microsoft.com/office/officeart/2005/8/quickstyle/simple1" qsCatId="simple" csTypeId="urn:microsoft.com/office/officeart/2005/8/colors/accent6_5" csCatId="accent6" phldr="1"/>
      <dgm:spPr/>
    </dgm:pt>
    <dgm:pt modelId="{1C2D9644-56C9-4374-9275-0235BFFBC061}">
      <dgm:prSet phldrT="[Text]" custT="1"/>
      <dgm:spPr/>
      <dgm:t>
        <a:bodyPr/>
        <a:lstStyle/>
        <a:p>
          <a:endParaRPr lang="en-CA" sz="3700">
            <a:latin typeface="Aptos" panose="020B0004020202020204" pitchFamily="34" charset="0"/>
          </a:endParaRPr>
        </a:p>
      </dgm:t>
    </dgm:pt>
    <dgm:pt modelId="{8E3D0FFE-C90E-4D9F-AE50-D6460744F209}" type="parTrans" cxnId="{01013801-9BE9-4378-81B5-4C3A499B32A0}">
      <dgm:prSet/>
      <dgm:spPr/>
      <dgm:t>
        <a:bodyPr/>
        <a:lstStyle/>
        <a:p>
          <a:endParaRPr lang="en-CA"/>
        </a:p>
      </dgm:t>
    </dgm:pt>
    <dgm:pt modelId="{C7B9A296-9CB6-4E4B-936F-EA5A116E416E}" type="sibTrans" cxnId="{01013801-9BE9-4378-81B5-4C3A499B32A0}">
      <dgm:prSet/>
      <dgm:spPr/>
      <dgm:t>
        <a:bodyPr/>
        <a:lstStyle/>
        <a:p>
          <a:endParaRPr lang="en-CA"/>
        </a:p>
      </dgm:t>
    </dgm:pt>
    <dgm:pt modelId="{456D943A-59F7-466A-9B4D-069C20D95241}">
      <dgm:prSet phldrT="[Text]" custT="1"/>
      <dgm:spPr>
        <a:solidFill>
          <a:srgbClr val="F8A058"/>
        </a:solidFill>
      </dgm:spPr>
      <dgm:t>
        <a:bodyPr/>
        <a:lstStyle/>
        <a:p>
          <a:endParaRPr lang="en-CA" sz="3700">
            <a:latin typeface="Aptos" panose="020B0004020202020204" pitchFamily="34" charset="0"/>
          </a:endParaRPr>
        </a:p>
      </dgm:t>
    </dgm:pt>
    <dgm:pt modelId="{1019D29C-1751-4E07-BCEA-082218866193}" type="parTrans" cxnId="{322F45B2-A9DD-4717-82CD-370C8C197EAF}">
      <dgm:prSet/>
      <dgm:spPr/>
      <dgm:t>
        <a:bodyPr/>
        <a:lstStyle/>
        <a:p>
          <a:endParaRPr lang="en-CA"/>
        </a:p>
      </dgm:t>
    </dgm:pt>
    <dgm:pt modelId="{4D2D982A-C998-4020-8794-F7A4034E7042}" type="sibTrans" cxnId="{322F45B2-A9DD-4717-82CD-370C8C197EAF}">
      <dgm:prSet/>
      <dgm:spPr/>
      <dgm:t>
        <a:bodyPr/>
        <a:lstStyle/>
        <a:p>
          <a:endParaRPr lang="en-CA"/>
        </a:p>
      </dgm:t>
    </dgm:pt>
    <dgm:pt modelId="{B576D554-0E7B-48DA-9550-C39544DE6AF5}">
      <dgm:prSet phldrT="[Text]" custT="1"/>
      <dgm:spPr>
        <a:solidFill>
          <a:srgbClr val="F8A058"/>
        </a:solidFill>
      </dgm:spPr>
      <dgm:t>
        <a:bodyPr/>
        <a:lstStyle/>
        <a:p>
          <a:endParaRPr lang="en-CA" sz="3600">
            <a:latin typeface="Aptos" panose="020B0004020202020204" pitchFamily="34" charset="0"/>
          </a:endParaRPr>
        </a:p>
      </dgm:t>
    </dgm:pt>
    <dgm:pt modelId="{C2465158-440F-4E44-BFB5-A8AD27DD327F}" type="parTrans" cxnId="{1905E526-97FE-4112-A262-6F93AD2C8FDF}">
      <dgm:prSet/>
      <dgm:spPr/>
      <dgm:t>
        <a:bodyPr/>
        <a:lstStyle/>
        <a:p>
          <a:endParaRPr lang="en-CA"/>
        </a:p>
      </dgm:t>
    </dgm:pt>
    <dgm:pt modelId="{19345269-92F8-4157-96D6-19B235D6AB37}" type="sibTrans" cxnId="{1905E526-97FE-4112-A262-6F93AD2C8FDF}">
      <dgm:prSet/>
      <dgm:spPr/>
      <dgm:t>
        <a:bodyPr/>
        <a:lstStyle/>
        <a:p>
          <a:endParaRPr lang="en-CA"/>
        </a:p>
      </dgm:t>
    </dgm:pt>
    <dgm:pt modelId="{92C88727-6374-4285-A725-0138E4C2C7F0}" type="pres">
      <dgm:prSet presAssocID="{975C18BD-7B18-4505-8874-243CCAD2445B}" presName="Name0" presStyleCnt="0">
        <dgm:presLayoutVars>
          <dgm:dir/>
          <dgm:resizeHandles val="exact"/>
        </dgm:presLayoutVars>
      </dgm:prSet>
      <dgm:spPr/>
    </dgm:pt>
    <dgm:pt modelId="{A7532F19-6FFE-4057-B36C-A9081AC03684}" type="pres">
      <dgm:prSet presAssocID="{975C18BD-7B18-4505-8874-243CCAD2445B}" presName="fgShape" presStyleLbl="fgShp" presStyleIdx="0" presStyleCnt="1" custLinFactNeighborX="0" custLinFactNeighborY="12778"/>
      <dgm:spPr/>
    </dgm:pt>
    <dgm:pt modelId="{385CC8FE-E54B-40EF-9812-5C1C7A5359A9}" type="pres">
      <dgm:prSet presAssocID="{975C18BD-7B18-4505-8874-243CCAD2445B}" presName="linComp" presStyleCnt="0"/>
      <dgm:spPr/>
    </dgm:pt>
    <dgm:pt modelId="{A227CAEA-5E5E-4192-970D-DC1631ABD787}" type="pres">
      <dgm:prSet presAssocID="{1C2D9644-56C9-4374-9275-0235BFFBC061}" presName="compNode" presStyleCnt="0"/>
      <dgm:spPr/>
    </dgm:pt>
    <dgm:pt modelId="{E1ED774B-852E-4F32-8159-89146E2953F0}" type="pres">
      <dgm:prSet presAssocID="{1C2D9644-56C9-4374-9275-0235BFFBC061}" presName="bkgdShape" presStyleLbl="node1" presStyleIdx="0" presStyleCnt="3" custLinFactNeighborX="-1089" custLinFactNeighborY="-1958"/>
      <dgm:spPr>
        <a:solidFill>
          <a:srgbClr val="ED7D31"/>
        </a:solidFill>
      </dgm:spPr>
    </dgm:pt>
    <dgm:pt modelId="{A561836C-6890-46CB-8D3E-B995C58FBE64}" type="pres">
      <dgm:prSet presAssocID="{1C2D9644-56C9-4374-9275-0235BFFBC061}" presName="nodeTx" presStyleLbl="node1" presStyleIdx="0" presStyleCnt="3">
        <dgm:presLayoutVars>
          <dgm:bulletEnabled val="1"/>
        </dgm:presLayoutVars>
      </dgm:prSet>
      <dgm:spPr/>
    </dgm:pt>
    <dgm:pt modelId="{BF06BA61-A281-4EF6-ADC6-D08EC18A9B93}" type="pres">
      <dgm:prSet presAssocID="{1C2D9644-56C9-4374-9275-0235BFFBC061}" presName="invisiNode" presStyleLbl="node1" presStyleIdx="0" presStyleCnt="3"/>
      <dgm:spPr/>
    </dgm:pt>
    <dgm:pt modelId="{A7AC8990-7117-412B-8435-204145F324B4}" type="pres">
      <dgm:prSet presAssocID="{1C2D9644-56C9-4374-9275-0235BFFBC061}" presName="imagNode" presStyleLbl="fgImgPlace1" presStyleIdx="0" presStyleCnt="3"/>
      <dgm:spPr>
        <a:solidFill>
          <a:srgbClr val="FFCCB6">
            <a:alpha val="90000"/>
          </a:srgbClr>
        </a:solidFill>
      </dgm:spPr>
    </dgm:pt>
    <dgm:pt modelId="{04ED8982-EB04-441A-B07B-FCDB89088A78}" type="pres">
      <dgm:prSet presAssocID="{C7B9A296-9CB6-4E4B-936F-EA5A116E416E}" presName="sibTrans" presStyleLbl="sibTrans2D1" presStyleIdx="0" presStyleCnt="0"/>
      <dgm:spPr/>
    </dgm:pt>
    <dgm:pt modelId="{E94EAC59-3A3C-4CE9-9B75-5E7830B019A8}" type="pres">
      <dgm:prSet presAssocID="{456D943A-59F7-466A-9B4D-069C20D95241}" presName="compNode" presStyleCnt="0"/>
      <dgm:spPr/>
    </dgm:pt>
    <dgm:pt modelId="{226D4D70-9F90-48B3-AFAD-E2C151ED5433}" type="pres">
      <dgm:prSet presAssocID="{456D943A-59F7-466A-9B4D-069C20D95241}" presName="bkgdShape" presStyleLbl="node1" presStyleIdx="1" presStyleCnt="3"/>
      <dgm:spPr>
        <a:solidFill>
          <a:srgbClr val="ED7D31"/>
        </a:solidFill>
      </dgm:spPr>
    </dgm:pt>
    <dgm:pt modelId="{203245F6-56BD-431D-887C-B9472449FE0B}" type="pres">
      <dgm:prSet presAssocID="{456D943A-59F7-466A-9B4D-069C20D95241}" presName="nodeTx" presStyleLbl="node1" presStyleIdx="1" presStyleCnt="3">
        <dgm:presLayoutVars>
          <dgm:bulletEnabled val="1"/>
        </dgm:presLayoutVars>
      </dgm:prSet>
      <dgm:spPr/>
    </dgm:pt>
    <dgm:pt modelId="{EA3E86C0-0E16-423C-B5E7-E3CDE765EE41}" type="pres">
      <dgm:prSet presAssocID="{456D943A-59F7-466A-9B4D-069C20D95241}" presName="invisiNode" presStyleLbl="node1" presStyleIdx="1" presStyleCnt="3"/>
      <dgm:spPr/>
    </dgm:pt>
    <dgm:pt modelId="{452D63D7-525B-41E2-BE8F-BE7AAEB5B2FF}" type="pres">
      <dgm:prSet presAssocID="{456D943A-59F7-466A-9B4D-069C20D95241}" presName="imagNode" presStyleLbl="fgImgPlace1" presStyleIdx="1" presStyleCnt="3"/>
      <dgm:spPr>
        <a:solidFill>
          <a:srgbClr val="FFCCB6">
            <a:alpha val="70000"/>
          </a:srgbClr>
        </a:solidFill>
      </dgm:spPr>
    </dgm:pt>
    <dgm:pt modelId="{7E1E0871-3EFC-43AC-9596-1FFE5F02B7C8}" type="pres">
      <dgm:prSet presAssocID="{4D2D982A-C998-4020-8794-F7A4034E7042}" presName="sibTrans" presStyleLbl="sibTrans2D1" presStyleIdx="0" presStyleCnt="0"/>
      <dgm:spPr/>
    </dgm:pt>
    <dgm:pt modelId="{6470466A-7166-4AFC-9A4F-F0EA2C1CE88F}" type="pres">
      <dgm:prSet presAssocID="{B576D554-0E7B-48DA-9550-C39544DE6AF5}" presName="compNode" presStyleCnt="0"/>
      <dgm:spPr/>
    </dgm:pt>
    <dgm:pt modelId="{3F379804-8A76-4486-9FC1-AEA2BE90BAD2}" type="pres">
      <dgm:prSet presAssocID="{B576D554-0E7B-48DA-9550-C39544DE6AF5}" presName="bkgdShape" presStyleLbl="node1" presStyleIdx="2" presStyleCnt="3"/>
      <dgm:spPr>
        <a:solidFill>
          <a:srgbClr val="ED7D31"/>
        </a:solidFill>
      </dgm:spPr>
    </dgm:pt>
    <dgm:pt modelId="{13A2F14D-FF4D-4F41-97F8-156D7D05F560}" type="pres">
      <dgm:prSet presAssocID="{B576D554-0E7B-48DA-9550-C39544DE6AF5}" presName="nodeTx" presStyleLbl="node1" presStyleIdx="2" presStyleCnt="3">
        <dgm:presLayoutVars>
          <dgm:bulletEnabled val="1"/>
        </dgm:presLayoutVars>
      </dgm:prSet>
      <dgm:spPr/>
    </dgm:pt>
    <dgm:pt modelId="{16A0354B-CDD9-42AE-906E-AE9D03901AFD}" type="pres">
      <dgm:prSet presAssocID="{B576D554-0E7B-48DA-9550-C39544DE6AF5}" presName="invisiNode" presStyleLbl="node1" presStyleIdx="2" presStyleCnt="3"/>
      <dgm:spPr/>
    </dgm:pt>
    <dgm:pt modelId="{853AA1C5-F920-4C3E-8BD1-DD168D2B39FB}" type="pres">
      <dgm:prSet presAssocID="{B576D554-0E7B-48DA-9550-C39544DE6AF5}" presName="imagNode" presStyleLbl="fgImgPlace1" presStyleIdx="2" presStyleCnt="3"/>
      <dgm:spPr>
        <a:solidFill>
          <a:srgbClr val="FCDED0">
            <a:alpha val="50000"/>
          </a:srgbClr>
        </a:solidFill>
      </dgm:spPr>
    </dgm:pt>
  </dgm:ptLst>
  <dgm:cxnLst>
    <dgm:cxn modelId="{01013801-9BE9-4378-81B5-4C3A499B32A0}" srcId="{975C18BD-7B18-4505-8874-243CCAD2445B}" destId="{1C2D9644-56C9-4374-9275-0235BFFBC061}" srcOrd="0" destOrd="0" parTransId="{8E3D0FFE-C90E-4D9F-AE50-D6460744F209}" sibTransId="{C7B9A296-9CB6-4E4B-936F-EA5A116E416E}"/>
    <dgm:cxn modelId="{869D8724-770C-435F-911D-EDB18BE7788C}" type="presOf" srcId="{456D943A-59F7-466A-9B4D-069C20D95241}" destId="{203245F6-56BD-431D-887C-B9472449FE0B}" srcOrd="1" destOrd="0" presId="urn:microsoft.com/office/officeart/2005/8/layout/hList7"/>
    <dgm:cxn modelId="{1905E526-97FE-4112-A262-6F93AD2C8FDF}" srcId="{975C18BD-7B18-4505-8874-243CCAD2445B}" destId="{B576D554-0E7B-48DA-9550-C39544DE6AF5}" srcOrd="2" destOrd="0" parTransId="{C2465158-440F-4E44-BFB5-A8AD27DD327F}" sibTransId="{19345269-92F8-4157-96D6-19B235D6AB37}"/>
    <dgm:cxn modelId="{55B39928-6488-4605-B85C-ADA8C9DC4851}" type="presOf" srcId="{B576D554-0E7B-48DA-9550-C39544DE6AF5}" destId="{13A2F14D-FF4D-4F41-97F8-156D7D05F560}" srcOrd="1" destOrd="0" presId="urn:microsoft.com/office/officeart/2005/8/layout/hList7"/>
    <dgm:cxn modelId="{6EBD1256-DAC1-4309-AC96-F7A3493ECBD5}" type="presOf" srcId="{456D943A-59F7-466A-9B4D-069C20D95241}" destId="{226D4D70-9F90-48B3-AFAD-E2C151ED5433}" srcOrd="0" destOrd="0" presId="urn:microsoft.com/office/officeart/2005/8/layout/hList7"/>
    <dgm:cxn modelId="{33214676-B4C6-443F-8FF0-E810D958C3FD}" type="presOf" srcId="{1C2D9644-56C9-4374-9275-0235BFFBC061}" destId="{A561836C-6890-46CB-8D3E-B995C58FBE64}" srcOrd="1" destOrd="0" presId="urn:microsoft.com/office/officeart/2005/8/layout/hList7"/>
    <dgm:cxn modelId="{01229C77-10AA-40D6-AB3A-D2A6C831C4D0}" type="presOf" srcId="{B576D554-0E7B-48DA-9550-C39544DE6AF5}" destId="{3F379804-8A76-4486-9FC1-AEA2BE90BAD2}" srcOrd="0" destOrd="0" presId="urn:microsoft.com/office/officeart/2005/8/layout/hList7"/>
    <dgm:cxn modelId="{4F055A97-6A73-40F5-9CEB-43DCC54C7252}" type="presOf" srcId="{C7B9A296-9CB6-4E4B-936F-EA5A116E416E}" destId="{04ED8982-EB04-441A-B07B-FCDB89088A78}" srcOrd="0" destOrd="0" presId="urn:microsoft.com/office/officeart/2005/8/layout/hList7"/>
    <dgm:cxn modelId="{322F45B2-A9DD-4717-82CD-370C8C197EAF}" srcId="{975C18BD-7B18-4505-8874-243CCAD2445B}" destId="{456D943A-59F7-466A-9B4D-069C20D95241}" srcOrd="1" destOrd="0" parTransId="{1019D29C-1751-4E07-BCEA-082218866193}" sibTransId="{4D2D982A-C998-4020-8794-F7A4034E7042}"/>
    <dgm:cxn modelId="{51AB46B3-D691-49E4-89B7-D0ADB7D4B002}" type="presOf" srcId="{1C2D9644-56C9-4374-9275-0235BFFBC061}" destId="{E1ED774B-852E-4F32-8159-89146E2953F0}" srcOrd="0" destOrd="0" presId="urn:microsoft.com/office/officeart/2005/8/layout/hList7"/>
    <dgm:cxn modelId="{E2550AC3-F3FE-4619-B0E4-CC31E36DB496}" type="presOf" srcId="{4D2D982A-C998-4020-8794-F7A4034E7042}" destId="{7E1E0871-3EFC-43AC-9596-1FFE5F02B7C8}" srcOrd="0" destOrd="0" presId="urn:microsoft.com/office/officeart/2005/8/layout/hList7"/>
    <dgm:cxn modelId="{A50C67D5-D859-48BC-9C02-AAA189688BF6}" type="presOf" srcId="{975C18BD-7B18-4505-8874-243CCAD2445B}" destId="{92C88727-6374-4285-A725-0138E4C2C7F0}" srcOrd="0" destOrd="0" presId="urn:microsoft.com/office/officeart/2005/8/layout/hList7"/>
    <dgm:cxn modelId="{36487E44-F27B-4155-969D-C3324A5F5F18}" type="presParOf" srcId="{92C88727-6374-4285-A725-0138E4C2C7F0}" destId="{A7532F19-6FFE-4057-B36C-A9081AC03684}" srcOrd="0" destOrd="0" presId="urn:microsoft.com/office/officeart/2005/8/layout/hList7"/>
    <dgm:cxn modelId="{6CCD0F56-4205-4023-BD0F-E1D4FAAC3F19}" type="presParOf" srcId="{92C88727-6374-4285-A725-0138E4C2C7F0}" destId="{385CC8FE-E54B-40EF-9812-5C1C7A5359A9}" srcOrd="1" destOrd="0" presId="urn:microsoft.com/office/officeart/2005/8/layout/hList7"/>
    <dgm:cxn modelId="{FF35A8C6-CF16-463C-8736-34D85E00AF3D}" type="presParOf" srcId="{385CC8FE-E54B-40EF-9812-5C1C7A5359A9}" destId="{A227CAEA-5E5E-4192-970D-DC1631ABD787}" srcOrd="0" destOrd="0" presId="urn:microsoft.com/office/officeart/2005/8/layout/hList7"/>
    <dgm:cxn modelId="{25BC3446-D041-479E-A872-AA1E1FBE8F04}" type="presParOf" srcId="{A227CAEA-5E5E-4192-970D-DC1631ABD787}" destId="{E1ED774B-852E-4F32-8159-89146E2953F0}" srcOrd="0" destOrd="0" presId="urn:microsoft.com/office/officeart/2005/8/layout/hList7"/>
    <dgm:cxn modelId="{9597BB5E-AA34-4C08-BADF-C7AA964BDB21}" type="presParOf" srcId="{A227CAEA-5E5E-4192-970D-DC1631ABD787}" destId="{A561836C-6890-46CB-8D3E-B995C58FBE64}" srcOrd="1" destOrd="0" presId="urn:microsoft.com/office/officeart/2005/8/layout/hList7"/>
    <dgm:cxn modelId="{2FBD2316-41B9-4C6B-AE0A-7E09863B5C56}" type="presParOf" srcId="{A227CAEA-5E5E-4192-970D-DC1631ABD787}" destId="{BF06BA61-A281-4EF6-ADC6-D08EC18A9B93}" srcOrd="2" destOrd="0" presId="urn:microsoft.com/office/officeart/2005/8/layout/hList7"/>
    <dgm:cxn modelId="{FE68A843-EE43-43F0-9A42-6BA01CB03603}" type="presParOf" srcId="{A227CAEA-5E5E-4192-970D-DC1631ABD787}" destId="{A7AC8990-7117-412B-8435-204145F324B4}" srcOrd="3" destOrd="0" presId="urn:microsoft.com/office/officeart/2005/8/layout/hList7"/>
    <dgm:cxn modelId="{5B8F8593-03B0-4383-9F11-19BF798D4ACD}" type="presParOf" srcId="{385CC8FE-E54B-40EF-9812-5C1C7A5359A9}" destId="{04ED8982-EB04-441A-B07B-FCDB89088A78}" srcOrd="1" destOrd="0" presId="urn:microsoft.com/office/officeart/2005/8/layout/hList7"/>
    <dgm:cxn modelId="{E89D5860-DE39-4B9C-8C2D-09343F0D168F}" type="presParOf" srcId="{385CC8FE-E54B-40EF-9812-5C1C7A5359A9}" destId="{E94EAC59-3A3C-4CE9-9B75-5E7830B019A8}" srcOrd="2" destOrd="0" presId="urn:microsoft.com/office/officeart/2005/8/layout/hList7"/>
    <dgm:cxn modelId="{ED644702-50E6-41B0-86A0-7FA3BCFC2B65}" type="presParOf" srcId="{E94EAC59-3A3C-4CE9-9B75-5E7830B019A8}" destId="{226D4D70-9F90-48B3-AFAD-E2C151ED5433}" srcOrd="0" destOrd="0" presId="urn:microsoft.com/office/officeart/2005/8/layout/hList7"/>
    <dgm:cxn modelId="{B12EF774-6A03-4D9D-BF13-145421D0243F}" type="presParOf" srcId="{E94EAC59-3A3C-4CE9-9B75-5E7830B019A8}" destId="{203245F6-56BD-431D-887C-B9472449FE0B}" srcOrd="1" destOrd="0" presId="urn:microsoft.com/office/officeart/2005/8/layout/hList7"/>
    <dgm:cxn modelId="{3C8B64F7-A6EE-438A-A863-B4DACA8B2E7C}" type="presParOf" srcId="{E94EAC59-3A3C-4CE9-9B75-5E7830B019A8}" destId="{EA3E86C0-0E16-423C-B5E7-E3CDE765EE41}" srcOrd="2" destOrd="0" presId="urn:microsoft.com/office/officeart/2005/8/layout/hList7"/>
    <dgm:cxn modelId="{AF69F281-B462-4B8E-9243-10B9A45C9E5E}" type="presParOf" srcId="{E94EAC59-3A3C-4CE9-9B75-5E7830B019A8}" destId="{452D63D7-525B-41E2-BE8F-BE7AAEB5B2FF}" srcOrd="3" destOrd="0" presId="urn:microsoft.com/office/officeart/2005/8/layout/hList7"/>
    <dgm:cxn modelId="{33D91CB2-EBBA-440C-8B7E-2D358EC63C84}" type="presParOf" srcId="{385CC8FE-E54B-40EF-9812-5C1C7A5359A9}" destId="{7E1E0871-3EFC-43AC-9596-1FFE5F02B7C8}" srcOrd="3" destOrd="0" presId="urn:microsoft.com/office/officeart/2005/8/layout/hList7"/>
    <dgm:cxn modelId="{1715309B-DEB2-433D-B830-0B616566BFFF}" type="presParOf" srcId="{385CC8FE-E54B-40EF-9812-5C1C7A5359A9}" destId="{6470466A-7166-4AFC-9A4F-F0EA2C1CE88F}" srcOrd="4" destOrd="0" presId="urn:microsoft.com/office/officeart/2005/8/layout/hList7"/>
    <dgm:cxn modelId="{3C2F10DA-E558-48B6-B3B2-DC146AD9B855}" type="presParOf" srcId="{6470466A-7166-4AFC-9A4F-F0EA2C1CE88F}" destId="{3F379804-8A76-4486-9FC1-AEA2BE90BAD2}" srcOrd="0" destOrd="0" presId="urn:microsoft.com/office/officeart/2005/8/layout/hList7"/>
    <dgm:cxn modelId="{1BB6C993-733D-4046-AE2F-CAF1F9DB165D}" type="presParOf" srcId="{6470466A-7166-4AFC-9A4F-F0EA2C1CE88F}" destId="{13A2F14D-FF4D-4F41-97F8-156D7D05F560}" srcOrd="1" destOrd="0" presId="urn:microsoft.com/office/officeart/2005/8/layout/hList7"/>
    <dgm:cxn modelId="{C9AF6619-5C11-443A-A3BA-D7F57710E9F7}" type="presParOf" srcId="{6470466A-7166-4AFC-9A4F-F0EA2C1CE88F}" destId="{16A0354B-CDD9-42AE-906E-AE9D03901AFD}" srcOrd="2" destOrd="0" presId="urn:microsoft.com/office/officeart/2005/8/layout/hList7"/>
    <dgm:cxn modelId="{B88A60B8-3A08-469B-8DF1-E37B184DD6DC}" type="presParOf" srcId="{6470466A-7166-4AFC-9A4F-F0EA2C1CE88F}" destId="{853AA1C5-F920-4C3E-8BD1-DD168D2B39F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6D5D96-6D14-48AC-827F-7E3FAA2173D6}">
      <dsp:nvSpPr>
        <dsp:cNvPr id="0" name=""/>
        <dsp:cNvSpPr/>
      </dsp:nvSpPr>
      <dsp:spPr>
        <a:xfrm>
          <a:off x="3129" y="1137466"/>
          <a:ext cx="2394498" cy="924276"/>
        </a:xfrm>
        <a:prstGeom prst="chevron">
          <a:avLst>
            <a:gd name="adj" fmla="val 4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69475-03BF-4E3B-8369-DBC00511B34E}">
      <dsp:nvSpPr>
        <dsp:cNvPr id="0" name=""/>
        <dsp:cNvSpPr/>
      </dsp:nvSpPr>
      <dsp:spPr>
        <a:xfrm>
          <a:off x="509240" y="1368535"/>
          <a:ext cx="2286864" cy="9242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>
              <a:latin typeface="Aptos" panose="020B0004020202020204" pitchFamily="34" charset="0"/>
            </a:rPr>
            <a:t>Defence Investment Pledge – 2% this FY, 5% by 2035</a:t>
          </a:r>
        </a:p>
      </dsp:txBody>
      <dsp:txXfrm>
        <a:off x="536311" y="1395606"/>
        <a:ext cx="2232722" cy="870134"/>
      </dsp:txXfrm>
    </dsp:sp>
    <dsp:sp modelId="{3F51F693-0CB7-4C05-809D-020291580604}">
      <dsp:nvSpPr>
        <dsp:cNvPr id="0" name=""/>
        <dsp:cNvSpPr/>
      </dsp:nvSpPr>
      <dsp:spPr>
        <a:xfrm>
          <a:off x="2870600" y="1137466"/>
          <a:ext cx="2394498" cy="924276"/>
        </a:xfrm>
        <a:prstGeom prst="chevron">
          <a:avLst>
            <a:gd name="adj" fmla="val 4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2F872-6379-45A5-858E-0CC51584408C}">
      <dsp:nvSpPr>
        <dsp:cNvPr id="0" name=""/>
        <dsp:cNvSpPr/>
      </dsp:nvSpPr>
      <dsp:spPr>
        <a:xfrm>
          <a:off x="3323673" y="1368535"/>
          <a:ext cx="2392940" cy="9242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Courier New"/>
            <a:buNone/>
          </a:pPr>
          <a:r>
            <a:rPr lang="en-CA" sz="1100" kern="1200" dirty="0">
              <a:latin typeface="Aptos" panose="020B0004020202020204" pitchFamily="34" charset="0"/>
              <a:ea typeface="Calibri"/>
              <a:cs typeface="Calibri"/>
            </a:rPr>
            <a:t>Investing in CAF: Military equipment and technology modernization; 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Courier New"/>
            <a:buNone/>
          </a:pPr>
          <a:r>
            <a:rPr lang="en-CA" sz="1100" kern="1200" dirty="0">
              <a:latin typeface="Aptos" panose="020B0004020202020204" pitchFamily="34" charset="0"/>
              <a:ea typeface="Calibri"/>
              <a:cs typeface="Calibri"/>
            </a:rPr>
            <a:t>Building up Canada’s defence industries, and Diversifying defence partnerships.</a:t>
          </a:r>
          <a:endParaRPr lang="en-CA" sz="1100" kern="1200" dirty="0"/>
        </a:p>
      </dsp:txBody>
      <dsp:txXfrm>
        <a:off x="3350744" y="1395606"/>
        <a:ext cx="2338798" cy="870134"/>
      </dsp:txXfrm>
    </dsp:sp>
    <dsp:sp modelId="{4EEE884B-DD7B-4D8F-84DE-5F46C3C9B486}">
      <dsp:nvSpPr>
        <dsp:cNvPr id="0" name=""/>
        <dsp:cNvSpPr/>
      </dsp:nvSpPr>
      <dsp:spPr>
        <a:xfrm>
          <a:off x="5791109" y="1137466"/>
          <a:ext cx="2394498" cy="924276"/>
        </a:xfrm>
        <a:prstGeom prst="chevron">
          <a:avLst>
            <a:gd name="adj" fmla="val 4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CC5C7D-8830-4C8D-BD2E-40C8892BED43}">
      <dsp:nvSpPr>
        <dsp:cNvPr id="0" name=""/>
        <dsp:cNvSpPr/>
      </dsp:nvSpPr>
      <dsp:spPr>
        <a:xfrm>
          <a:off x="6276514" y="1368535"/>
          <a:ext cx="2328275" cy="9242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>
              <a:latin typeface="Aptos" panose="020B0004020202020204" pitchFamily="34" charset="0"/>
            </a:rPr>
            <a:t>Digital Investments – building foundation and aligning with allies</a:t>
          </a:r>
        </a:p>
      </dsp:txBody>
      <dsp:txXfrm>
        <a:off x="6303585" y="1395606"/>
        <a:ext cx="2274133" cy="8701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6D5D96-6D14-48AC-827F-7E3FAA2173D6}">
      <dsp:nvSpPr>
        <dsp:cNvPr id="0" name=""/>
        <dsp:cNvSpPr/>
      </dsp:nvSpPr>
      <dsp:spPr>
        <a:xfrm>
          <a:off x="3129" y="1137466"/>
          <a:ext cx="2394498" cy="924276"/>
        </a:xfrm>
        <a:prstGeom prst="chevron">
          <a:avLst>
            <a:gd name="adj" fmla="val 4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69475-03BF-4E3B-8369-DBC00511B34E}">
      <dsp:nvSpPr>
        <dsp:cNvPr id="0" name=""/>
        <dsp:cNvSpPr/>
      </dsp:nvSpPr>
      <dsp:spPr>
        <a:xfrm>
          <a:off x="509240" y="1368535"/>
          <a:ext cx="2286864" cy="9242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>
              <a:latin typeface="Aptos" panose="020B0004020202020204" pitchFamily="34" charset="0"/>
            </a:rPr>
            <a:t>Engagement en matière d'investissements dans la Défense – 2 % pour l'exercice financier en cours, 5 % d'ici 2035</a:t>
          </a:r>
        </a:p>
      </dsp:txBody>
      <dsp:txXfrm>
        <a:off x="536311" y="1395606"/>
        <a:ext cx="2232722" cy="870134"/>
      </dsp:txXfrm>
    </dsp:sp>
    <dsp:sp modelId="{3F51F693-0CB7-4C05-809D-020291580604}">
      <dsp:nvSpPr>
        <dsp:cNvPr id="0" name=""/>
        <dsp:cNvSpPr/>
      </dsp:nvSpPr>
      <dsp:spPr>
        <a:xfrm>
          <a:off x="2870600" y="1137466"/>
          <a:ext cx="2394498" cy="924276"/>
        </a:xfrm>
        <a:prstGeom prst="chevron">
          <a:avLst>
            <a:gd name="adj" fmla="val 4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2F872-6379-45A5-858E-0CC51584408C}">
      <dsp:nvSpPr>
        <dsp:cNvPr id="0" name=""/>
        <dsp:cNvSpPr/>
      </dsp:nvSpPr>
      <dsp:spPr>
        <a:xfrm>
          <a:off x="3323673" y="1368535"/>
          <a:ext cx="2392940" cy="9242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Courier New"/>
            <a:buNone/>
          </a:pPr>
          <a:r>
            <a:rPr lang="en-CA" sz="1400" kern="1200">
              <a:latin typeface="Aptos" panose="020B0004020202020204" pitchFamily="34" charset="0"/>
            </a:rPr>
            <a:t>Investir dans les FAC : modernisation des équipements et des technologies militaires</a:t>
          </a:r>
          <a:r>
            <a:rPr lang="en-CA" sz="1400" kern="1200">
              <a:latin typeface="Aptos" panose="020B0004020202020204" pitchFamily="34" charset="0"/>
              <a:ea typeface="Calibri"/>
              <a:cs typeface="Calibri"/>
            </a:rPr>
            <a:t>; </a:t>
          </a:r>
          <a:endParaRPr lang="en-CA" sz="1400" kern="1200">
            <a:latin typeface="Aptos" panose="020B0004020202020204" pitchFamily="34" charset="0"/>
          </a:endParaRPr>
        </a:p>
      </dsp:txBody>
      <dsp:txXfrm>
        <a:off x="3350744" y="1395606"/>
        <a:ext cx="2338798" cy="870134"/>
      </dsp:txXfrm>
    </dsp:sp>
    <dsp:sp modelId="{4EEE884B-DD7B-4D8F-84DE-5F46C3C9B486}">
      <dsp:nvSpPr>
        <dsp:cNvPr id="0" name=""/>
        <dsp:cNvSpPr/>
      </dsp:nvSpPr>
      <dsp:spPr>
        <a:xfrm>
          <a:off x="5791109" y="1137466"/>
          <a:ext cx="2394498" cy="924276"/>
        </a:xfrm>
        <a:prstGeom prst="chevron">
          <a:avLst>
            <a:gd name="adj" fmla="val 4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CC5C7D-8830-4C8D-BD2E-40C8892BED43}">
      <dsp:nvSpPr>
        <dsp:cNvPr id="0" name=""/>
        <dsp:cNvSpPr/>
      </dsp:nvSpPr>
      <dsp:spPr>
        <a:xfrm>
          <a:off x="6276514" y="1368535"/>
          <a:ext cx="2328275" cy="9242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>
              <a:latin typeface="Aptos" panose="020B0004020202020204" pitchFamily="34" charset="0"/>
            </a:rPr>
            <a:t>Investissements numériques – établir les bases et s'aligner avec les alliés</a:t>
          </a:r>
        </a:p>
      </dsp:txBody>
      <dsp:txXfrm>
        <a:off x="6303585" y="1395606"/>
        <a:ext cx="2274133" cy="8701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D774B-852E-4F32-8159-89146E2953F0}">
      <dsp:nvSpPr>
        <dsp:cNvPr id="0" name=""/>
        <dsp:cNvSpPr/>
      </dsp:nvSpPr>
      <dsp:spPr>
        <a:xfrm>
          <a:off x="0" y="0"/>
          <a:ext cx="2211879" cy="4209931"/>
        </a:xfrm>
        <a:prstGeom prst="roundRect">
          <a:avLst>
            <a:gd name="adj" fmla="val 10000"/>
          </a:avLst>
        </a:prstGeom>
        <a:solidFill>
          <a:srgbClr val="ED7D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700" kern="1200">
            <a:latin typeface="Aptos" panose="020B0004020202020204" pitchFamily="34" charset="0"/>
          </a:endParaRPr>
        </a:p>
      </dsp:txBody>
      <dsp:txXfrm>
        <a:off x="0" y="1683972"/>
        <a:ext cx="2211879" cy="1683972"/>
      </dsp:txXfrm>
    </dsp:sp>
    <dsp:sp modelId="{A7AC8990-7117-412B-8435-204145F324B4}">
      <dsp:nvSpPr>
        <dsp:cNvPr id="0" name=""/>
        <dsp:cNvSpPr/>
      </dsp:nvSpPr>
      <dsp:spPr>
        <a:xfrm>
          <a:off x="406407" y="252595"/>
          <a:ext cx="1401907" cy="1401907"/>
        </a:xfrm>
        <a:prstGeom prst="ellipse">
          <a:avLst/>
        </a:prstGeom>
        <a:solidFill>
          <a:srgbClr val="FAB48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6D4D70-9F90-48B3-AFAD-E2C151ED5433}">
      <dsp:nvSpPr>
        <dsp:cNvPr id="0" name=""/>
        <dsp:cNvSpPr/>
      </dsp:nvSpPr>
      <dsp:spPr>
        <a:xfrm>
          <a:off x="2279657" y="0"/>
          <a:ext cx="2211879" cy="4209931"/>
        </a:xfrm>
        <a:prstGeom prst="roundRect">
          <a:avLst>
            <a:gd name="adj" fmla="val 10000"/>
          </a:avLst>
        </a:prstGeom>
        <a:solidFill>
          <a:srgbClr val="ED7D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700" kern="1200">
            <a:latin typeface="Aptos" panose="020B0004020202020204" pitchFamily="34" charset="0"/>
          </a:endParaRPr>
        </a:p>
      </dsp:txBody>
      <dsp:txXfrm>
        <a:off x="2279657" y="1683972"/>
        <a:ext cx="2211879" cy="1683972"/>
      </dsp:txXfrm>
    </dsp:sp>
    <dsp:sp modelId="{452D63D7-525B-41E2-BE8F-BE7AAEB5B2FF}">
      <dsp:nvSpPr>
        <dsp:cNvPr id="0" name=""/>
        <dsp:cNvSpPr/>
      </dsp:nvSpPr>
      <dsp:spPr>
        <a:xfrm>
          <a:off x="2684643" y="252595"/>
          <a:ext cx="1401907" cy="1401907"/>
        </a:xfrm>
        <a:prstGeom prst="ellipse">
          <a:avLst/>
        </a:prstGeom>
        <a:solidFill>
          <a:srgbClr val="FFCCB6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379804-8A76-4486-9FC1-AEA2BE90BAD2}">
      <dsp:nvSpPr>
        <dsp:cNvPr id="0" name=""/>
        <dsp:cNvSpPr/>
      </dsp:nvSpPr>
      <dsp:spPr>
        <a:xfrm>
          <a:off x="4557893" y="0"/>
          <a:ext cx="2211879" cy="4209931"/>
        </a:xfrm>
        <a:prstGeom prst="roundRect">
          <a:avLst>
            <a:gd name="adj" fmla="val 10000"/>
          </a:avLst>
        </a:prstGeom>
        <a:solidFill>
          <a:srgbClr val="ED7D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600" kern="1200">
            <a:latin typeface="Aptos" panose="020B0004020202020204" pitchFamily="34" charset="0"/>
          </a:endParaRPr>
        </a:p>
      </dsp:txBody>
      <dsp:txXfrm>
        <a:off x="4557893" y="1683972"/>
        <a:ext cx="2211879" cy="1683972"/>
      </dsp:txXfrm>
    </dsp:sp>
    <dsp:sp modelId="{853AA1C5-F920-4C3E-8BD1-DD168D2B39FB}">
      <dsp:nvSpPr>
        <dsp:cNvPr id="0" name=""/>
        <dsp:cNvSpPr/>
      </dsp:nvSpPr>
      <dsp:spPr>
        <a:xfrm>
          <a:off x="4962879" y="252595"/>
          <a:ext cx="1401907" cy="1401907"/>
        </a:xfrm>
        <a:prstGeom prst="ellipse">
          <a:avLst/>
        </a:prstGeom>
        <a:solidFill>
          <a:srgbClr val="FCDED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532F19-6FFE-4057-B36C-A9081AC03684}">
      <dsp:nvSpPr>
        <dsp:cNvPr id="0" name=""/>
        <dsp:cNvSpPr/>
      </dsp:nvSpPr>
      <dsp:spPr>
        <a:xfrm>
          <a:off x="270847" y="3367944"/>
          <a:ext cx="6229498" cy="631489"/>
        </a:xfrm>
        <a:prstGeom prst="left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D774B-852E-4F32-8159-89146E2953F0}">
      <dsp:nvSpPr>
        <dsp:cNvPr id="0" name=""/>
        <dsp:cNvSpPr/>
      </dsp:nvSpPr>
      <dsp:spPr>
        <a:xfrm>
          <a:off x="0" y="0"/>
          <a:ext cx="2211879" cy="4209931"/>
        </a:xfrm>
        <a:prstGeom prst="roundRect">
          <a:avLst>
            <a:gd name="adj" fmla="val 10000"/>
          </a:avLst>
        </a:prstGeom>
        <a:solidFill>
          <a:srgbClr val="ED7D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700" kern="1200">
            <a:latin typeface="Aptos" panose="020B0004020202020204" pitchFamily="34" charset="0"/>
          </a:endParaRPr>
        </a:p>
      </dsp:txBody>
      <dsp:txXfrm>
        <a:off x="0" y="1683972"/>
        <a:ext cx="2211879" cy="1683972"/>
      </dsp:txXfrm>
    </dsp:sp>
    <dsp:sp modelId="{A7AC8990-7117-412B-8435-204145F324B4}">
      <dsp:nvSpPr>
        <dsp:cNvPr id="0" name=""/>
        <dsp:cNvSpPr/>
      </dsp:nvSpPr>
      <dsp:spPr>
        <a:xfrm>
          <a:off x="406407" y="252595"/>
          <a:ext cx="1401907" cy="1401907"/>
        </a:xfrm>
        <a:prstGeom prst="ellipse">
          <a:avLst/>
        </a:prstGeom>
        <a:solidFill>
          <a:srgbClr val="FFCCB6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6D4D70-9F90-48B3-AFAD-E2C151ED5433}">
      <dsp:nvSpPr>
        <dsp:cNvPr id="0" name=""/>
        <dsp:cNvSpPr/>
      </dsp:nvSpPr>
      <dsp:spPr>
        <a:xfrm>
          <a:off x="2279657" y="0"/>
          <a:ext cx="2211879" cy="4209931"/>
        </a:xfrm>
        <a:prstGeom prst="roundRect">
          <a:avLst>
            <a:gd name="adj" fmla="val 10000"/>
          </a:avLst>
        </a:prstGeom>
        <a:solidFill>
          <a:srgbClr val="ED7D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700" kern="1200">
            <a:latin typeface="Aptos" panose="020B0004020202020204" pitchFamily="34" charset="0"/>
          </a:endParaRPr>
        </a:p>
      </dsp:txBody>
      <dsp:txXfrm>
        <a:off x="2279657" y="1683972"/>
        <a:ext cx="2211879" cy="1683972"/>
      </dsp:txXfrm>
    </dsp:sp>
    <dsp:sp modelId="{452D63D7-525B-41E2-BE8F-BE7AAEB5B2FF}">
      <dsp:nvSpPr>
        <dsp:cNvPr id="0" name=""/>
        <dsp:cNvSpPr/>
      </dsp:nvSpPr>
      <dsp:spPr>
        <a:xfrm>
          <a:off x="2684643" y="252595"/>
          <a:ext cx="1401907" cy="1401907"/>
        </a:xfrm>
        <a:prstGeom prst="ellipse">
          <a:avLst/>
        </a:prstGeom>
        <a:solidFill>
          <a:srgbClr val="FFCCB6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379804-8A76-4486-9FC1-AEA2BE90BAD2}">
      <dsp:nvSpPr>
        <dsp:cNvPr id="0" name=""/>
        <dsp:cNvSpPr/>
      </dsp:nvSpPr>
      <dsp:spPr>
        <a:xfrm>
          <a:off x="4557893" y="0"/>
          <a:ext cx="2211879" cy="4209931"/>
        </a:xfrm>
        <a:prstGeom prst="roundRect">
          <a:avLst>
            <a:gd name="adj" fmla="val 10000"/>
          </a:avLst>
        </a:prstGeom>
        <a:solidFill>
          <a:srgbClr val="ED7D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600" kern="1200">
            <a:latin typeface="Aptos" panose="020B0004020202020204" pitchFamily="34" charset="0"/>
          </a:endParaRPr>
        </a:p>
      </dsp:txBody>
      <dsp:txXfrm>
        <a:off x="4557893" y="1683972"/>
        <a:ext cx="2211879" cy="1683972"/>
      </dsp:txXfrm>
    </dsp:sp>
    <dsp:sp modelId="{853AA1C5-F920-4C3E-8BD1-DD168D2B39FB}">
      <dsp:nvSpPr>
        <dsp:cNvPr id="0" name=""/>
        <dsp:cNvSpPr/>
      </dsp:nvSpPr>
      <dsp:spPr>
        <a:xfrm>
          <a:off x="4962879" y="252595"/>
          <a:ext cx="1401907" cy="1401907"/>
        </a:xfrm>
        <a:prstGeom prst="ellipse">
          <a:avLst/>
        </a:prstGeom>
        <a:solidFill>
          <a:srgbClr val="FCDED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532F19-6FFE-4057-B36C-A9081AC03684}">
      <dsp:nvSpPr>
        <dsp:cNvPr id="0" name=""/>
        <dsp:cNvSpPr/>
      </dsp:nvSpPr>
      <dsp:spPr>
        <a:xfrm>
          <a:off x="270847" y="3448636"/>
          <a:ext cx="6229498" cy="631489"/>
        </a:xfrm>
        <a:prstGeom prst="left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DB10A-E84A-4178-A728-6C67D56598E5}" type="datetimeFigureOut">
              <a:rPr lang="en-CA" smtClean="0"/>
              <a:t>2025-10-01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9323E-72FE-4719-A129-4CD3DBE63F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3170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8245" indent="-128245" defTabSz="343266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CA" sz="1400">
                <a:solidFill>
                  <a:prstClr val="black"/>
                </a:solidFill>
                <a:latin typeface="Arial"/>
                <a:cs typeface="Arial"/>
              </a:rPr>
              <a:t>Mitigate and reduce technology debt</a:t>
            </a:r>
          </a:p>
          <a:p>
            <a:pPr marL="128245" indent="-128245" defTabSz="343266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CA" sz="1400">
                <a:solidFill>
                  <a:prstClr val="black"/>
                </a:solidFill>
                <a:latin typeface="Arial"/>
                <a:cs typeface="Arial"/>
              </a:rPr>
              <a:t>Modernize digital Op model, information and communications technology (ICT), and C4ISR</a:t>
            </a:r>
            <a:endParaRPr lang="en-CA" sz="2400">
              <a:solidFill>
                <a:prstClr val="black"/>
              </a:solidFill>
              <a:latin typeface="+mn-lt"/>
            </a:endParaRPr>
          </a:p>
          <a:p>
            <a:pPr marL="128245" indent="-128245" defTabSz="343266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CA" sz="1400">
                <a:solidFill>
                  <a:prstClr val="black"/>
                </a:solidFill>
                <a:latin typeface="Arial"/>
                <a:cs typeface="Arial"/>
              </a:rPr>
              <a:t>Adopt agile and advanced acquisition pathways</a:t>
            </a:r>
          </a:p>
          <a:p>
            <a:pPr marL="128245" indent="-128245" defTabSz="343266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CA" sz="1400">
                <a:solidFill>
                  <a:prstClr val="black"/>
                </a:solidFill>
                <a:latin typeface="Arial"/>
                <a:cs typeface="Arial"/>
              </a:rPr>
              <a:t>Hire rapidly, develop digital talent and expertise</a:t>
            </a:r>
          </a:p>
          <a:p>
            <a:pPr marL="128245" indent="-128245" defTabSz="343266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CA" sz="1400">
                <a:solidFill>
                  <a:prstClr val="black"/>
                </a:solidFill>
                <a:latin typeface="Arial"/>
                <a:cs typeface="Arial"/>
              </a:rPr>
              <a:t>Acquire secret and top secret cloud</a:t>
            </a:r>
          </a:p>
          <a:p>
            <a:pPr marL="128245" indent="-128245" defTabSz="343266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CA" sz="1400">
                <a:solidFill>
                  <a:prstClr val="black"/>
                </a:solidFill>
                <a:latin typeface="Arial"/>
                <a:cs typeface="Arial"/>
              </a:rPr>
              <a:t>Ensure data confidentiality, integrity, availability, dedicated connectivity, and sovereignty </a:t>
            </a:r>
          </a:p>
          <a:p>
            <a:pPr marL="128245" indent="-128245" defTabSz="343266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CA" sz="1400">
                <a:solidFill>
                  <a:prstClr val="black"/>
                </a:solidFill>
                <a:latin typeface="Arial"/>
                <a:cs typeface="Arial"/>
              </a:rPr>
              <a:t>Achieve NATO digital transformation objectives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b="0" i="0" u="none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0E761-B393-4395-A86B-CE3353BAD6E2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445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b="0" i="0" u="none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0E761-B393-4395-A86B-CE3353BAD6E2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445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2943F-0090-41EC-BD55-EBC5F8DA92C6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9338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2943F-0090-41EC-BD55-EBC5F8DA92C6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9338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D0806-88DF-B832-56D0-C1DC1DF7D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00A7C84-F65A-B0DB-EE2F-72BF462FC7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04262C1-787C-E3C7-765F-A33659C542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i="1" u="none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This slide to be presented by: </a:t>
            </a:r>
            <a:r>
              <a:rPr lang="en-CA" sz="1200" b="1" i="0" u="none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b="0" i="0" u="none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DND/CAF is pursuing an iterative development and operationalization of its </a:t>
            </a:r>
            <a:r>
              <a:rPr lang="en-CA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Foundation Logical Architecture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1200">
                <a:solidFill>
                  <a:schemeClr val="tx1"/>
                </a:solidFill>
              </a:rPr>
              <a:t>Initial engagement with UK MoD has showed early alignment – and desire to further align and converge on some of the content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Aiming at an initial version officialised</a:t>
            </a:r>
            <a:r>
              <a:rPr lang="en-CA" sz="1200">
                <a:solidFill>
                  <a:schemeClr val="tx1"/>
                </a:solidFill>
              </a:rPr>
              <a:t> within DND/CAF </a:t>
            </a:r>
            <a:r>
              <a:rPr lang="en-CA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late 2025, with a common high-level layer with UK MoD and potentially FVEY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b="0" i="0" u="none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45CADAD-4AF4-7680-E6DD-94FC73668B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0E761-B393-4395-A86B-CE3353BAD6E2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310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D0806-88DF-B832-56D0-C1DC1DF7D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00A7C84-F65A-B0DB-EE2F-72BF462FC7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04262C1-787C-E3C7-765F-A33659C542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b="0" i="0" u="none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45CADAD-4AF4-7680-E6DD-94FC73668B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0E761-B393-4395-A86B-CE3353BAD6E2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310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59F59-10F2-68A0-1DE8-B1DEBC347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ECCCE17-B296-956E-263A-7E4EBF4404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BF062C9-AB9B-4D6A-3B39-24C13A7063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b="0" i="0" u="none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80A4456-2305-311E-AAB3-52E0814829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0E761-B393-4395-A86B-CE3353BAD6E2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246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59F59-10F2-68A0-1DE8-B1DEBC347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ECCCE17-B296-956E-263A-7E4EBF4404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BF062C9-AB9B-4D6A-3B39-24C13A7063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b="0" i="0" u="none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80A4456-2305-311E-AAB3-52E0814829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0E761-B393-4395-A86B-CE3353BAD6E2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246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82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Conten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51BBC-9268-F39E-E633-BBBD9145C9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9E12A4-8618-F2AD-2FC5-5AE1B90A4A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388" y="976314"/>
            <a:ext cx="3382962" cy="38163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85083E7-93AD-54CA-933B-E116BD5E28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7139" y="976314"/>
            <a:ext cx="3382962" cy="38163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996870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098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1385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anada BLACK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20" y="4617174"/>
            <a:ext cx="975360" cy="2332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1"/>
            <a:ext cx="9144000" cy="118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0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anada BLACK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20" y="4617174"/>
            <a:ext cx="975360" cy="2332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1"/>
            <a:ext cx="9144000" cy="118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02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9256" y="0"/>
            <a:ext cx="9153256" cy="102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5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7.sv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6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7.sv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6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745BA5-D302-0FAE-A4D9-0E32BFF4B4A4}"/>
              </a:ext>
            </a:extLst>
          </p:cNvPr>
          <p:cNvSpPr txBox="1"/>
          <p:nvPr/>
        </p:nvSpPr>
        <p:spPr>
          <a:xfrm>
            <a:off x="756666" y="1513553"/>
            <a:ext cx="7630668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 dirty="0">
                <a:effectLst>
                  <a:outerShdw blurRad="50800" dist="38100" dir="5400000" algn="t" rotWithShape="0">
                    <a:srgbClr val="C0C9C2">
                      <a:alpha val="16000"/>
                    </a:srgbClr>
                  </a:outerShdw>
                </a:effectLst>
                <a:latin typeface="Aptos"/>
              </a:rPr>
              <a:t>GET TO KNOW THE</a:t>
            </a:r>
          </a:p>
          <a:p>
            <a:r>
              <a:rPr lang="en-CA" sz="3200" b="1" dirty="0">
                <a:effectLst>
                  <a:outerShdw blurRad="50800" dist="38100" dir="5400000" algn="t" rotWithShape="0">
                    <a:srgbClr val="C0C9C2">
                      <a:alpha val="16000"/>
                    </a:srgbClr>
                  </a:outerShdw>
                </a:effectLst>
                <a:latin typeface="Aptos"/>
              </a:rPr>
              <a:t>Digital Services Group (DSG)</a:t>
            </a:r>
          </a:p>
          <a:p>
            <a:endParaRPr lang="en-CA" sz="3200" b="1" dirty="0">
              <a:effectLst>
                <a:outerShdw blurRad="50800" dist="38100" dir="5400000" algn="t" rotWithShape="0">
                  <a:srgbClr val="C0C9C2">
                    <a:alpha val="16000"/>
                  </a:srgbClr>
                </a:outerShdw>
              </a:effectLst>
              <a:latin typeface="Aptos"/>
            </a:endParaRPr>
          </a:p>
          <a:p>
            <a:r>
              <a:rPr lang="fr-CA" sz="2400" dirty="0">
                <a:effectLst>
                  <a:outerShdw blurRad="50800" dist="38100" dir="5400000" algn="t" rotWithShape="0">
                    <a:srgbClr val="C0C9C2">
                      <a:alpha val="16000"/>
                    </a:srgbClr>
                  </a:outerShdw>
                </a:effectLst>
                <a:latin typeface="Aptos"/>
              </a:rPr>
              <a:t>DÉCOUVREZ LE</a:t>
            </a:r>
            <a:endParaRPr lang="en-CA" sz="2400" dirty="0">
              <a:effectLst>
                <a:outerShdw blurRad="50800" dist="38100" dir="5400000" algn="t" rotWithShape="0">
                  <a:srgbClr val="C0C9C2">
                    <a:alpha val="16000"/>
                  </a:srgbClr>
                </a:outerShdw>
              </a:effectLst>
              <a:latin typeface="Aptos"/>
            </a:endParaRPr>
          </a:p>
          <a:p>
            <a:r>
              <a:rPr lang="fr-CA" sz="3200" b="1" dirty="0">
                <a:effectLst>
                  <a:outerShdw blurRad="50800" dist="38100" dir="5400000" algn="t" rotWithShape="0">
                    <a:srgbClr val="C0C9C2">
                      <a:alpha val="16000"/>
                    </a:srgbClr>
                  </a:outerShdw>
                </a:effectLst>
                <a:latin typeface="Aptos"/>
              </a:rPr>
              <a:t>Groupe des services numériques (GSN)</a:t>
            </a:r>
            <a:endParaRPr lang="en-CA" sz="3200" b="1" dirty="0">
              <a:effectLst>
                <a:outerShdw blurRad="50800" dist="38100" dir="5400000" algn="t" rotWithShape="0">
                  <a:srgbClr val="C0C9C2">
                    <a:alpha val="16000"/>
                  </a:srgbClr>
                </a:outerShdw>
              </a:effectLst>
              <a:latin typeface="Aptos"/>
            </a:endParaRPr>
          </a:p>
          <a:p>
            <a:endParaRPr lang="en-CA" sz="3200" b="1" dirty="0">
              <a:effectLst>
                <a:outerShdw blurRad="50800" dist="38100" dir="5400000" algn="t" rotWithShape="0">
                  <a:srgbClr val="C0C9C2">
                    <a:alpha val="16000"/>
                  </a:srgbClr>
                </a:outerShdw>
              </a:effectLst>
              <a:latin typeface="Aptos"/>
            </a:endParaRPr>
          </a:p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475325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06ABD-9370-3FD0-159E-CE94C231A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987E767B-943B-BF6B-CC90-BEF986516FCB}"/>
              </a:ext>
            </a:extLst>
          </p:cNvPr>
          <p:cNvSpPr txBox="1">
            <a:spLocks/>
          </p:cNvSpPr>
          <p:nvPr/>
        </p:nvSpPr>
        <p:spPr>
          <a:xfrm>
            <a:off x="2685587" y="101641"/>
            <a:ext cx="7840524" cy="76010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988" b="1" dirty="0">
                <a:solidFill>
                  <a:schemeClr val="bg1"/>
                </a:solidFill>
                <a:latin typeface="Aptos" panose="020B0004020202020204" pitchFamily="34" charset="0"/>
                <a:ea typeface="Arial"/>
                <a:cs typeface="Arial"/>
              </a:rPr>
              <a:t>Digital Culture Transformation </a:t>
            </a:r>
            <a:endParaRPr lang="en-US" sz="1988" b="1" dirty="0">
              <a:solidFill>
                <a:schemeClr val="bg1"/>
              </a:solidFill>
              <a:latin typeface="Aptos" panose="020B0004020202020204" pitchFamily="34" charset="0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961215-8EA9-4F68-485F-2049F943BA6C}"/>
              </a:ext>
            </a:extLst>
          </p:cNvPr>
          <p:cNvSpPr txBox="1"/>
          <p:nvPr/>
        </p:nvSpPr>
        <p:spPr>
          <a:xfrm>
            <a:off x="237206" y="600700"/>
            <a:ext cx="7709712" cy="47320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chemeClr val="tx2">
                    <a:lumMod val="76000"/>
                  </a:schemeClr>
                </a:solidFill>
                <a:latin typeface="Aptos"/>
                <a:ea typeface="Calibri"/>
                <a:cs typeface="Calibri"/>
              </a:rPr>
              <a:t>MISSION</a:t>
            </a:r>
            <a:endParaRPr lang="en-US" sz="1200" b="1" dirty="0">
              <a:solidFill>
                <a:schemeClr val="tx2">
                  <a:lumMod val="76000"/>
                </a:schemeClr>
              </a:solidFill>
              <a:ea typeface="Calibri"/>
              <a:cs typeface="Calibri"/>
            </a:endParaRPr>
          </a:p>
          <a:p>
            <a:r>
              <a:rPr lang="en-US" sz="1200" dirty="0">
                <a:latin typeface="Aptos"/>
                <a:ea typeface="Calibri"/>
                <a:cs typeface="Calibri"/>
              </a:rPr>
              <a:t>Foster and sustain a digitally inclusive workplace which facilitates growth, and where leadership is trusted by all, and success is celebrated. </a:t>
            </a:r>
            <a:br>
              <a:rPr lang="en-US" sz="1200" dirty="0">
                <a:latin typeface="Aptos"/>
                <a:ea typeface="Calibri"/>
                <a:cs typeface="Calibri"/>
              </a:rPr>
            </a:br>
            <a:br>
              <a:rPr lang="en-US" sz="1200" dirty="0">
                <a:ea typeface="Calibri"/>
                <a:cs typeface="Calibri"/>
              </a:rPr>
            </a:br>
            <a:r>
              <a:rPr lang="en-US" sz="1200" b="1" dirty="0">
                <a:solidFill>
                  <a:schemeClr val="tx2">
                    <a:lumMod val="76000"/>
                  </a:schemeClr>
                </a:solidFill>
                <a:latin typeface="Aptos"/>
                <a:ea typeface="Calibri"/>
                <a:cs typeface="Calibri"/>
              </a:rPr>
              <a:t>4 LINES OF EFFORT</a:t>
            </a:r>
            <a:br>
              <a:rPr lang="en-US" sz="1200" dirty="0">
                <a:ea typeface="Calibri"/>
                <a:cs typeface="Calibri"/>
              </a:rPr>
            </a:br>
            <a:r>
              <a:rPr lang="en-US" sz="1200" b="1" dirty="0">
                <a:solidFill>
                  <a:schemeClr val="tx2"/>
                </a:solidFill>
                <a:latin typeface="Aptos"/>
                <a:ea typeface="Calibri"/>
                <a:cs typeface="Calibri"/>
              </a:rPr>
              <a:t>(1) Leadership Development Programs</a:t>
            </a:r>
          </a:p>
          <a:p>
            <a:r>
              <a:rPr lang="en-US" sz="1200" b="1" dirty="0">
                <a:solidFill>
                  <a:srgbClr val="F27138"/>
                </a:solidFill>
                <a:latin typeface="Aptos"/>
                <a:ea typeface="Calibri"/>
                <a:cs typeface="Calibri"/>
              </a:rPr>
              <a:t>Center of Gravity</a:t>
            </a:r>
            <a:endParaRPr lang="en-US" sz="1200" dirty="0">
              <a:solidFill>
                <a:srgbClr val="F27138"/>
              </a:solidFill>
              <a:latin typeface="Aptos"/>
            </a:endParaRPr>
          </a:p>
          <a:p>
            <a:pPr marL="214313" indent="-214313">
              <a:buFont typeface="Arial"/>
              <a:buChar char="•"/>
            </a:pPr>
            <a:r>
              <a:rPr lang="en-US" sz="1200" dirty="0">
                <a:latin typeface="Aptos"/>
                <a:ea typeface="Calibri"/>
                <a:cs typeface="Calibri"/>
              </a:rPr>
              <a:t>Empowering leaders to become transformational leaders who model inclusive behaviors, embrace digital tools, and inspire teams through change. </a:t>
            </a:r>
            <a:endParaRPr lang="en-US" sz="1200" dirty="0">
              <a:latin typeface="Aptos"/>
            </a:endParaRPr>
          </a:p>
          <a:p>
            <a:endParaRPr lang="en-US" sz="1200" dirty="0">
              <a:latin typeface="Aptos"/>
              <a:ea typeface="Calibri"/>
              <a:cs typeface="Arial"/>
            </a:endParaRPr>
          </a:p>
          <a:p>
            <a:r>
              <a:rPr lang="en-US" sz="1200" b="1" dirty="0">
                <a:solidFill>
                  <a:schemeClr val="tx2"/>
                </a:solidFill>
                <a:latin typeface="Aptos"/>
                <a:ea typeface="Calibri"/>
                <a:cs typeface="Calibri"/>
              </a:rPr>
              <a:t>(2) Digital Culture Transformation</a:t>
            </a:r>
            <a:endParaRPr lang="en-US" sz="1200" b="1" dirty="0">
              <a:solidFill>
                <a:schemeClr val="tx2"/>
              </a:solidFill>
              <a:latin typeface="Aptos"/>
            </a:endParaRPr>
          </a:p>
          <a:p>
            <a:pPr marL="214313" indent="-214313">
              <a:buFont typeface="Arial"/>
              <a:buChar char="•"/>
            </a:pPr>
            <a:r>
              <a:rPr lang="en-US" sz="1200" dirty="0">
                <a:latin typeface="Aptos"/>
                <a:ea typeface="Calibri"/>
                <a:cs typeface="Calibri"/>
              </a:rPr>
              <a:t>Building a strong sense of identity, institutionalizing GBA Plus, and creating a robust culture support structure to enhance collaboration and inclusivity. </a:t>
            </a:r>
            <a:endParaRPr lang="en-US" sz="1200" dirty="0">
              <a:latin typeface="Aptos"/>
            </a:endParaRPr>
          </a:p>
          <a:p>
            <a:pPr marL="214313" indent="-214313">
              <a:buFont typeface="Arial"/>
              <a:buChar char="•"/>
            </a:pPr>
            <a:r>
              <a:rPr lang="en-US" sz="1200" dirty="0">
                <a:latin typeface="Aptos"/>
                <a:ea typeface="Calibri"/>
                <a:cs typeface="Calibri"/>
              </a:rPr>
              <a:t>Digital culture is not separate, but a subset of this broader culture. </a:t>
            </a:r>
            <a:endParaRPr lang="en-US" sz="1200" dirty="0">
              <a:latin typeface="Aptos"/>
            </a:endParaRPr>
          </a:p>
          <a:p>
            <a:pPr marL="214313" indent="-214313">
              <a:buFont typeface="Arial"/>
              <a:buChar char="•"/>
            </a:pPr>
            <a:endParaRPr lang="en-US" sz="1200" dirty="0">
              <a:latin typeface="Aptos"/>
              <a:ea typeface="Calibri"/>
              <a:cs typeface="Arial"/>
            </a:endParaRPr>
          </a:p>
          <a:p>
            <a:r>
              <a:rPr lang="en-US" sz="1200" b="1" dirty="0">
                <a:solidFill>
                  <a:schemeClr val="tx2"/>
                </a:solidFill>
                <a:latin typeface="Aptos"/>
                <a:ea typeface="Calibri"/>
                <a:cs typeface="Calibri"/>
              </a:rPr>
              <a:t>(3) Ethics, Values, and Outreach Programs</a:t>
            </a:r>
            <a:endParaRPr lang="en-US" sz="1200" b="1" dirty="0">
              <a:solidFill>
                <a:schemeClr val="tx2"/>
              </a:solidFill>
              <a:latin typeface="Aptos"/>
            </a:endParaRPr>
          </a:p>
          <a:p>
            <a:pPr marL="214313" indent="-214313">
              <a:buFont typeface="Arial"/>
              <a:buChar char="•"/>
            </a:pPr>
            <a:r>
              <a:rPr lang="en-US" sz="1200" dirty="0">
                <a:latin typeface="Aptos"/>
                <a:ea typeface="Calibri"/>
                <a:cs typeface="Calibri"/>
              </a:rPr>
              <a:t>Promoting well-being, professional development, and ethical, client-centric service delivery through initiatives like Service to Others and Service to Self. </a:t>
            </a:r>
            <a:endParaRPr lang="en-US" sz="1200" dirty="0">
              <a:latin typeface="Aptos"/>
            </a:endParaRPr>
          </a:p>
          <a:p>
            <a:pPr marL="214313" indent="-214313">
              <a:buFont typeface="Arial"/>
              <a:buChar char="•"/>
            </a:pPr>
            <a:r>
              <a:rPr lang="en-US" sz="1200" dirty="0">
                <a:latin typeface="Aptos"/>
                <a:ea typeface="Calibri"/>
                <a:cs typeface="Calibri"/>
              </a:rPr>
              <a:t>Through awards and recognition, fostering a culture of appreciation, empowering people, and driving excellence across DSG’s operations.</a:t>
            </a:r>
            <a:endParaRPr lang="en-US" sz="1200" dirty="0">
              <a:latin typeface="Aptos"/>
            </a:endParaRPr>
          </a:p>
          <a:p>
            <a:endParaRPr lang="en-US" sz="1200" b="1" dirty="0">
              <a:latin typeface="Aptos"/>
              <a:ea typeface="Calibri"/>
              <a:cs typeface="Arial"/>
            </a:endParaRPr>
          </a:p>
          <a:p>
            <a:r>
              <a:rPr lang="en-US" sz="1200" b="1" dirty="0">
                <a:solidFill>
                  <a:schemeClr val="tx2"/>
                </a:solidFill>
                <a:latin typeface="Aptos"/>
                <a:ea typeface="Calibri"/>
                <a:cs typeface="Calibri"/>
              </a:rPr>
              <a:t>(4) The D365 Digital Platform </a:t>
            </a:r>
            <a:endParaRPr lang="en-US" sz="1200" b="1" dirty="0">
              <a:solidFill>
                <a:schemeClr val="tx2"/>
              </a:solidFill>
              <a:latin typeface="Aptos"/>
            </a:endParaRPr>
          </a:p>
          <a:p>
            <a:pPr marL="214313" indent="-214313">
              <a:buFont typeface="Arial"/>
              <a:buChar char="•"/>
            </a:pPr>
            <a:r>
              <a:rPr lang="en-US" sz="1200" dirty="0">
                <a:latin typeface="Aptos"/>
                <a:ea typeface="Calibri"/>
                <a:cs typeface="Calibri"/>
              </a:rPr>
              <a:t>Enabled by the Digital Business Solution Enablement team.</a:t>
            </a:r>
            <a:endParaRPr lang="en-US" sz="1200" dirty="0">
              <a:latin typeface="Aptos"/>
            </a:endParaRPr>
          </a:p>
          <a:p>
            <a:endParaRPr lang="en-US" sz="1350" dirty="0">
              <a:ea typeface="Calibri"/>
              <a:cs typeface="Calibri"/>
            </a:endParaRPr>
          </a:p>
          <a:p>
            <a:endParaRPr lang="en-US" sz="135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350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06ABD-9370-3FD0-159E-CE94C231A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987E767B-943B-BF6B-CC90-BEF986516FCB}"/>
              </a:ext>
            </a:extLst>
          </p:cNvPr>
          <p:cNvSpPr txBox="1">
            <a:spLocks/>
          </p:cNvSpPr>
          <p:nvPr/>
        </p:nvSpPr>
        <p:spPr>
          <a:xfrm>
            <a:off x="1925756" y="215941"/>
            <a:ext cx="7840524" cy="76010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988" b="1" dirty="0">
                <a:solidFill>
                  <a:schemeClr val="bg1"/>
                </a:solidFill>
                <a:latin typeface="Aptos" panose="020B0004020202020204" pitchFamily="34" charset="0"/>
                <a:cs typeface="Arial"/>
              </a:rPr>
              <a:t>Transformation de la culture numérique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961215-8EA9-4F68-485F-2049F943BA6C}"/>
              </a:ext>
            </a:extLst>
          </p:cNvPr>
          <p:cNvSpPr txBox="1"/>
          <p:nvPr/>
        </p:nvSpPr>
        <p:spPr>
          <a:xfrm>
            <a:off x="111923" y="757563"/>
            <a:ext cx="7825557" cy="43973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chemeClr val="tx2">
                    <a:lumMod val="76000"/>
                  </a:schemeClr>
                </a:solidFill>
                <a:latin typeface="Aptos"/>
                <a:ea typeface="Calibri"/>
                <a:cs typeface="Calibri"/>
              </a:rPr>
              <a:t>MISSION</a:t>
            </a:r>
            <a:endParaRPr lang="en-US" sz="1200" b="1">
              <a:solidFill>
                <a:schemeClr val="tx2">
                  <a:lumMod val="76000"/>
                </a:schemeClr>
              </a:solidFill>
              <a:ea typeface="Calibri"/>
              <a:cs typeface="Calibri"/>
            </a:endParaRPr>
          </a:p>
          <a:p>
            <a:r>
              <a:rPr lang="en-US" sz="1200" err="1">
                <a:latin typeface="Aptos"/>
                <a:ea typeface="Calibri"/>
                <a:cs typeface="Calibri"/>
              </a:rPr>
              <a:t>Promouvoir</a:t>
            </a:r>
            <a:r>
              <a:rPr lang="en-US" sz="1200">
                <a:latin typeface="Aptos"/>
                <a:ea typeface="Calibri"/>
                <a:cs typeface="Calibri"/>
              </a:rPr>
              <a:t> et </a:t>
            </a:r>
            <a:r>
              <a:rPr lang="en-US" sz="1200" err="1">
                <a:latin typeface="Aptos"/>
                <a:ea typeface="Calibri"/>
                <a:cs typeface="Calibri"/>
              </a:rPr>
              <a:t>maintenir</a:t>
            </a:r>
            <a:r>
              <a:rPr lang="en-US" sz="1200">
                <a:latin typeface="Aptos"/>
                <a:ea typeface="Calibri"/>
                <a:cs typeface="Calibri"/>
              </a:rPr>
              <a:t> un lieu de travail </a:t>
            </a:r>
            <a:r>
              <a:rPr lang="en-US" sz="1200" err="1">
                <a:latin typeface="Aptos"/>
                <a:ea typeface="Calibri"/>
                <a:cs typeface="Calibri"/>
              </a:rPr>
              <a:t>inclusif</a:t>
            </a:r>
            <a:r>
              <a:rPr lang="en-US" sz="1200">
                <a:latin typeface="Aptos"/>
                <a:ea typeface="Calibri"/>
                <a:cs typeface="Calibri"/>
              </a:rPr>
              <a:t> sur le plan numérique, qui </a:t>
            </a:r>
            <a:r>
              <a:rPr lang="en-US" sz="1200" err="1">
                <a:latin typeface="Aptos"/>
                <a:ea typeface="Calibri"/>
                <a:cs typeface="Calibri"/>
              </a:rPr>
              <a:t>favorise</a:t>
            </a:r>
            <a:r>
              <a:rPr lang="en-US" sz="1200">
                <a:latin typeface="Aptos"/>
                <a:ea typeface="Calibri"/>
                <a:cs typeface="Calibri"/>
              </a:rPr>
              <a:t> la </a:t>
            </a:r>
            <a:r>
              <a:rPr lang="en-US" sz="1200" err="1">
                <a:latin typeface="Aptos"/>
                <a:ea typeface="Calibri"/>
                <a:cs typeface="Calibri"/>
              </a:rPr>
              <a:t>croissance</a:t>
            </a:r>
            <a:r>
              <a:rPr lang="en-US" sz="1200">
                <a:latin typeface="Aptos"/>
                <a:ea typeface="Calibri"/>
                <a:cs typeface="Calibri"/>
              </a:rPr>
              <a:t>, </a:t>
            </a:r>
            <a:r>
              <a:rPr lang="en-US" sz="1200" err="1">
                <a:latin typeface="Aptos"/>
                <a:ea typeface="Calibri"/>
                <a:cs typeface="Calibri"/>
              </a:rPr>
              <a:t>où</a:t>
            </a:r>
            <a:r>
              <a:rPr lang="en-US" sz="1200">
                <a:latin typeface="Aptos"/>
                <a:ea typeface="Calibri"/>
                <a:cs typeface="Calibri"/>
              </a:rPr>
              <a:t> </a:t>
            </a:r>
            <a:r>
              <a:rPr lang="en-US" sz="1200" err="1">
                <a:latin typeface="Aptos"/>
                <a:ea typeface="Calibri"/>
                <a:cs typeface="Calibri"/>
              </a:rPr>
              <a:t>tous</a:t>
            </a:r>
            <a:r>
              <a:rPr lang="en-US" sz="1200">
                <a:latin typeface="Aptos"/>
                <a:ea typeface="Calibri"/>
                <a:cs typeface="Calibri"/>
              </a:rPr>
              <a:t> font </a:t>
            </a:r>
            <a:r>
              <a:rPr lang="en-US" sz="1200" err="1">
                <a:latin typeface="Aptos"/>
                <a:ea typeface="Calibri"/>
                <a:cs typeface="Calibri"/>
              </a:rPr>
              <a:t>confiance</a:t>
            </a:r>
            <a:r>
              <a:rPr lang="en-US" sz="1200">
                <a:latin typeface="Aptos"/>
                <a:ea typeface="Calibri"/>
                <a:cs typeface="Calibri"/>
              </a:rPr>
              <a:t> aux </a:t>
            </a:r>
            <a:r>
              <a:rPr lang="en-US" sz="1200" err="1">
                <a:latin typeface="Aptos"/>
                <a:ea typeface="Calibri"/>
                <a:cs typeface="Calibri"/>
              </a:rPr>
              <a:t>dirigeants</a:t>
            </a:r>
            <a:r>
              <a:rPr lang="en-US" sz="1200">
                <a:latin typeface="Aptos"/>
                <a:ea typeface="Calibri"/>
                <a:cs typeface="Calibri"/>
              </a:rPr>
              <a:t> et </a:t>
            </a:r>
            <a:r>
              <a:rPr lang="en-US" sz="1200" err="1">
                <a:latin typeface="Aptos"/>
                <a:ea typeface="Calibri"/>
                <a:cs typeface="Calibri"/>
              </a:rPr>
              <a:t>où</a:t>
            </a:r>
            <a:r>
              <a:rPr lang="en-US" sz="1200">
                <a:latin typeface="Aptos"/>
                <a:ea typeface="Calibri"/>
                <a:cs typeface="Calibri"/>
              </a:rPr>
              <a:t> les succès </a:t>
            </a:r>
            <a:r>
              <a:rPr lang="en-US" sz="1200" err="1">
                <a:latin typeface="Aptos"/>
                <a:ea typeface="Calibri"/>
                <a:cs typeface="Calibri"/>
              </a:rPr>
              <a:t>sont</a:t>
            </a:r>
            <a:r>
              <a:rPr lang="en-US" sz="1200">
                <a:latin typeface="Aptos"/>
                <a:ea typeface="Calibri"/>
                <a:cs typeface="Calibri"/>
              </a:rPr>
              <a:t> </a:t>
            </a:r>
            <a:r>
              <a:rPr lang="en-US" sz="1200" err="1">
                <a:latin typeface="Aptos"/>
                <a:ea typeface="Calibri"/>
                <a:cs typeface="Calibri"/>
              </a:rPr>
              <a:t>célébrés</a:t>
            </a:r>
            <a:r>
              <a:rPr lang="en-US" sz="1200">
                <a:latin typeface="Aptos"/>
                <a:ea typeface="Calibri"/>
                <a:cs typeface="Calibri"/>
              </a:rPr>
              <a:t>. </a:t>
            </a:r>
            <a:br>
              <a:rPr lang="en-US" sz="1200">
                <a:latin typeface="Aptos"/>
                <a:ea typeface="Calibri"/>
                <a:cs typeface="Calibri"/>
              </a:rPr>
            </a:br>
            <a:br>
              <a:rPr lang="en-US" sz="1200">
                <a:ea typeface="Calibri"/>
                <a:cs typeface="Calibri"/>
              </a:rPr>
            </a:br>
            <a:r>
              <a:rPr lang="en-US" sz="1200" b="1">
                <a:solidFill>
                  <a:schemeClr val="tx2">
                    <a:lumMod val="76000"/>
                  </a:schemeClr>
                </a:solidFill>
                <a:latin typeface="Aptos"/>
                <a:ea typeface="Calibri"/>
                <a:cs typeface="Calibri"/>
              </a:rPr>
              <a:t>4 LIGNES D'ACTION</a:t>
            </a:r>
          </a:p>
          <a:p>
            <a:r>
              <a:rPr lang="en-US" sz="1200" b="1">
                <a:solidFill>
                  <a:schemeClr val="tx2"/>
                </a:solidFill>
                <a:latin typeface="Aptos"/>
                <a:ea typeface="Calibri"/>
                <a:cs typeface="Calibri"/>
              </a:rPr>
              <a:t>(1) </a:t>
            </a:r>
            <a:r>
              <a:rPr lang="en-US" sz="1200" b="1" err="1">
                <a:solidFill>
                  <a:schemeClr val="tx2"/>
                </a:solidFill>
                <a:latin typeface="Aptos"/>
                <a:ea typeface="Calibri"/>
                <a:cs typeface="Calibri"/>
              </a:rPr>
              <a:t>Programmes</a:t>
            </a:r>
            <a:r>
              <a:rPr lang="en-US" sz="1200" b="1">
                <a:solidFill>
                  <a:schemeClr val="tx2"/>
                </a:solidFill>
                <a:latin typeface="Aptos"/>
                <a:ea typeface="Calibri"/>
                <a:cs typeface="Calibri"/>
              </a:rPr>
              <a:t> de </a:t>
            </a:r>
            <a:r>
              <a:rPr lang="en-US" sz="1200" b="1" err="1">
                <a:solidFill>
                  <a:schemeClr val="tx2"/>
                </a:solidFill>
                <a:latin typeface="Aptos"/>
                <a:ea typeface="Calibri"/>
                <a:cs typeface="Calibri"/>
              </a:rPr>
              <a:t>développement</a:t>
            </a:r>
            <a:r>
              <a:rPr lang="en-US" sz="1200" b="1">
                <a:solidFill>
                  <a:schemeClr val="tx2"/>
                </a:solidFill>
                <a:latin typeface="Aptos"/>
                <a:ea typeface="Calibri"/>
                <a:cs typeface="Calibri"/>
              </a:rPr>
              <a:t> du leadership</a:t>
            </a:r>
          </a:p>
          <a:p>
            <a:r>
              <a:rPr lang="en-US" sz="1125" b="1">
                <a:solidFill>
                  <a:srgbClr val="F27138"/>
                </a:solidFill>
                <a:latin typeface="Aptos"/>
                <a:ea typeface="Calibri"/>
                <a:cs typeface="Calibri"/>
              </a:rPr>
              <a:t>Centre de </a:t>
            </a:r>
            <a:r>
              <a:rPr lang="en-US" sz="1125" b="1" err="1">
                <a:solidFill>
                  <a:srgbClr val="F27138"/>
                </a:solidFill>
                <a:latin typeface="Aptos"/>
                <a:ea typeface="Calibri"/>
                <a:cs typeface="Calibri"/>
              </a:rPr>
              <a:t>gravité</a:t>
            </a:r>
            <a:endParaRPr lang="en-US" sz="1125" b="1">
              <a:solidFill>
                <a:srgbClr val="F27138"/>
              </a:solidFill>
              <a:latin typeface="Aptos"/>
              <a:ea typeface="Calibri"/>
              <a:cs typeface="Calibri"/>
            </a:endParaRPr>
          </a:p>
          <a:p>
            <a:pPr marL="214313" indent="-214313">
              <a:buFont typeface="Arial"/>
              <a:buChar char="•"/>
            </a:pPr>
            <a:r>
              <a:rPr lang="en-US" sz="1125">
                <a:latin typeface="Aptos"/>
                <a:ea typeface="+mn-lt"/>
                <a:cs typeface="+mn-lt"/>
              </a:rPr>
              <a:t>Donner aux </a:t>
            </a:r>
            <a:r>
              <a:rPr lang="en-US" sz="1125" err="1">
                <a:latin typeface="Aptos"/>
                <a:ea typeface="+mn-lt"/>
                <a:cs typeface="+mn-lt"/>
              </a:rPr>
              <a:t>dirigeants</a:t>
            </a:r>
            <a:r>
              <a:rPr lang="en-US" sz="1125">
                <a:latin typeface="Aptos"/>
                <a:ea typeface="+mn-lt"/>
                <a:cs typeface="+mn-lt"/>
              </a:rPr>
              <a:t> les moyens de </a:t>
            </a:r>
            <a:r>
              <a:rPr lang="en-US" sz="1125" err="1">
                <a:latin typeface="Aptos"/>
                <a:ea typeface="+mn-lt"/>
                <a:cs typeface="+mn-lt"/>
              </a:rPr>
              <a:t>devenir</a:t>
            </a:r>
            <a:r>
              <a:rPr lang="en-US" sz="1125">
                <a:latin typeface="Aptos"/>
                <a:ea typeface="+mn-lt"/>
                <a:cs typeface="+mn-lt"/>
              </a:rPr>
              <a:t> des leaders </a:t>
            </a:r>
            <a:r>
              <a:rPr lang="en-US" sz="1125" err="1">
                <a:latin typeface="Aptos"/>
                <a:ea typeface="+mn-lt"/>
                <a:cs typeface="+mn-lt"/>
              </a:rPr>
              <a:t>transformationnels</a:t>
            </a:r>
            <a:r>
              <a:rPr lang="en-US" sz="1125">
                <a:latin typeface="Aptos"/>
                <a:ea typeface="+mn-lt"/>
                <a:cs typeface="+mn-lt"/>
              </a:rPr>
              <a:t> qui </a:t>
            </a:r>
            <a:r>
              <a:rPr lang="en-US" sz="1125" err="1">
                <a:latin typeface="Aptos"/>
                <a:ea typeface="+mn-lt"/>
                <a:cs typeface="+mn-lt"/>
              </a:rPr>
              <a:t>adoptent</a:t>
            </a:r>
            <a:r>
              <a:rPr lang="en-US" sz="1125">
                <a:latin typeface="Aptos"/>
                <a:ea typeface="+mn-lt"/>
                <a:cs typeface="+mn-lt"/>
              </a:rPr>
              <a:t> des </a:t>
            </a:r>
            <a:r>
              <a:rPr lang="en-US" sz="1125" err="1">
                <a:latin typeface="Aptos"/>
                <a:ea typeface="+mn-lt"/>
                <a:cs typeface="+mn-lt"/>
              </a:rPr>
              <a:t>comportements</a:t>
            </a:r>
            <a:r>
              <a:rPr lang="en-US" sz="1125">
                <a:latin typeface="Aptos"/>
                <a:ea typeface="+mn-lt"/>
                <a:cs typeface="+mn-lt"/>
              </a:rPr>
              <a:t> </a:t>
            </a:r>
            <a:r>
              <a:rPr lang="en-US" sz="1125" err="1">
                <a:latin typeface="Aptos"/>
                <a:ea typeface="+mn-lt"/>
                <a:cs typeface="+mn-lt"/>
              </a:rPr>
              <a:t>inclusifs</a:t>
            </a:r>
            <a:r>
              <a:rPr lang="en-US" sz="1125">
                <a:latin typeface="Aptos"/>
                <a:ea typeface="+mn-lt"/>
                <a:cs typeface="+mn-lt"/>
              </a:rPr>
              <a:t>, </a:t>
            </a:r>
            <a:r>
              <a:rPr lang="en-US" sz="1125" err="1">
                <a:latin typeface="Aptos"/>
                <a:ea typeface="+mn-lt"/>
                <a:cs typeface="+mn-lt"/>
              </a:rPr>
              <a:t>utilisent</a:t>
            </a:r>
            <a:r>
              <a:rPr lang="en-US" sz="1125">
                <a:latin typeface="Aptos"/>
                <a:ea typeface="+mn-lt"/>
                <a:cs typeface="+mn-lt"/>
              </a:rPr>
              <a:t> les </a:t>
            </a:r>
            <a:r>
              <a:rPr lang="en-US" sz="1125" err="1">
                <a:latin typeface="Aptos"/>
                <a:ea typeface="+mn-lt"/>
                <a:cs typeface="+mn-lt"/>
              </a:rPr>
              <a:t>outils</a:t>
            </a:r>
            <a:r>
              <a:rPr lang="en-US" sz="1125">
                <a:latin typeface="Aptos"/>
                <a:ea typeface="+mn-lt"/>
                <a:cs typeface="+mn-lt"/>
              </a:rPr>
              <a:t> </a:t>
            </a:r>
            <a:r>
              <a:rPr lang="en-US" sz="1125" err="1">
                <a:latin typeface="Aptos"/>
                <a:ea typeface="+mn-lt"/>
                <a:cs typeface="+mn-lt"/>
              </a:rPr>
              <a:t>numériques</a:t>
            </a:r>
            <a:r>
              <a:rPr lang="en-US" sz="1125">
                <a:latin typeface="Aptos"/>
                <a:ea typeface="+mn-lt"/>
                <a:cs typeface="+mn-lt"/>
              </a:rPr>
              <a:t> et </a:t>
            </a:r>
            <a:r>
              <a:rPr lang="en-US" sz="1125" err="1">
                <a:latin typeface="Aptos"/>
                <a:ea typeface="+mn-lt"/>
                <a:cs typeface="+mn-lt"/>
              </a:rPr>
              <a:t>inspirent</a:t>
            </a:r>
            <a:r>
              <a:rPr lang="en-US" sz="1125">
                <a:latin typeface="Aptos"/>
                <a:ea typeface="+mn-lt"/>
                <a:cs typeface="+mn-lt"/>
              </a:rPr>
              <a:t> </a:t>
            </a:r>
            <a:r>
              <a:rPr lang="en-US" sz="1125" err="1">
                <a:latin typeface="Aptos"/>
                <a:ea typeface="+mn-lt"/>
                <a:cs typeface="+mn-lt"/>
              </a:rPr>
              <a:t>leurs</a:t>
            </a:r>
            <a:r>
              <a:rPr lang="en-US" sz="1125">
                <a:latin typeface="Aptos"/>
                <a:ea typeface="+mn-lt"/>
                <a:cs typeface="+mn-lt"/>
              </a:rPr>
              <a:t> équipes à travers le </a:t>
            </a:r>
            <a:r>
              <a:rPr lang="en-US" sz="1125" err="1">
                <a:latin typeface="Aptos"/>
                <a:ea typeface="+mn-lt"/>
                <a:cs typeface="+mn-lt"/>
              </a:rPr>
              <a:t>changement</a:t>
            </a:r>
            <a:r>
              <a:rPr lang="en-US" sz="1125">
                <a:latin typeface="Aptos"/>
                <a:ea typeface="+mn-lt"/>
                <a:cs typeface="+mn-lt"/>
              </a:rPr>
              <a:t>.</a:t>
            </a:r>
            <a:r>
              <a:rPr lang="en-US" sz="1125">
                <a:latin typeface="Aptos"/>
                <a:ea typeface="Calibri"/>
                <a:cs typeface="Calibri"/>
              </a:rPr>
              <a:t> </a:t>
            </a:r>
            <a:endParaRPr lang="en-US" sz="1125">
              <a:latin typeface="Aptos"/>
            </a:endParaRPr>
          </a:p>
          <a:p>
            <a:endParaRPr lang="en-US" sz="1200">
              <a:latin typeface="Aptos"/>
              <a:ea typeface="Calibri"/>
              <a:cs typeface="Arial"/>
            </a:endParaRPr>
          </a:p>
          <a:p>
            <a:r>
              <a:rPr lang="en-US" sz="1200" b="1">
                <a:solidFill>
                  <a:schemeClr val="tx2"/>
                </a:solidFill>
                <a:latin typeface="Aptos"/>
                <a:ea typeface="Calibri"/>
                <a:cs typeface="Calibri"/>
              </a:rPr>
              <a:t>(2) Transformation de la culture numérique</a:t>
            </a:r>
          </a:p>
          <a:p>
            <a:pPr marL="214313" indent="-214313">
              <a:buFont typeface="Arial"/>
              <a:buChar char="•"/>
            </a:pPr>
            <a:r>
              <a:rPr lang="en-US" sz="1125" err="1">
                <a:latin typeface="Aptos"/>
                <a:ea typeface="+mn-lt"/>
                <a:cs typeface="+mn-lt"/>
              </a:rPr>
              <a:t>Renforcer</a:t>
            </a:r>
            <a:r>
              <a:rPr lang="en-US" sz="1125">
                <a:latin typeface="Aptos"/>
                <a:ea typeface="+mn-lt"/>
                <a:cs typeface="+mn-lt"/>
              </a:rPr>
              <a:t> le sentiment </a:t>
            </a:r>
            <a:r>
              <a:rPr lang="en-US" sz="1125" err="1">
                <a:latin typeface="Aptos"/>
                <a:ea typeface="+mn-lt"/>
                <a:cs typeface="+mn-lt"/>
              </a:rPr>
              <a:t>d'identité</a:t>
            </a:r>
            <a:r>
              <a:rPr lang="en-US" sz="1125">
                <a:latin typeface="Aptos"/>
                <a:ea typeface="+mn-lt"/>
                <a:cs typeface="+mn-lt"/>
              </a:rPr>
              <a:t>, </a:t>
            </a:r>
            <a:r>
              <a:rPr lang="en-US" sz="1125" err="1">
                <a:latin typeface="Aptos"/>
                <a:ea typeface="+mn-lt"/>
                <a:cs typeface="+mn-lt"/>
              </a:rPr>
              <a:t>institutionnaliser</a:t>
            </a:r>
            <a:r>
              <a:rPr lang="en-US" sz="1125">
                <a:latin typeface="Aptos"/>
                <a:ea typeface="+mn-lt"/>
                <a:cs typeface="+mn-lt"/>
              </a:rPr>
              <a:t> </a:t>
            </a:r>
            <a:r>
              <a:rPr lang="en-US" sz="1125" err="1">
                <a:latin typeface="Aptos"/>
                <a:ea typeface="+mn-lt"/>
                <a:cs typeface="+mn-lt"/>
              </a:rPr>
              <a:t>l'approche</a:t>
            </a:r>
            <a:r>
              <a:rPr lang="en-US" sz="1125">
                <a:latin typeface="Aptos"/>
                <a:ea typeface="+mn-lt"/>
                <a:cs typeface="+mn-lt"/>
              </a:rPr>
              <a:t> ACS Plus et </a:t>
            </a:r>
            <a:r>
              <a:rPr lang="en-US" sz="1125" err="1">
                <a:latin typeface="Aptos"/>
                <a:ea typeface="+mn-lt"/>
                <a:cs typeface="+mn-lt"/>
              </a:rPr>
              <a:t>créer</a:t>
            </a:r>
            <a:r>
              <a:rPr lang="en-US" sz="1125">
                <a:latin typeface="Aptos"/>
                <a:ea typeface="+mn-lt"/>
                <a:cs typeface="+mn-lt"/>
              </a:rPr>
              <a:t> </a:t>
            </a:r>
            <a:r>
              <a:rPr lang="en-US" sz="1125" err="1">
                <a:latin typeface="Aptos"/>
                <a:ea typeface="+mn-lt"/>
                <a:cs typeface="+mn-lt"/>
              </a:rPr>
              <a:t>une</a:t>
            </a:r>
            <a:r>
              <a:rPr lang="en-US" sz="1125">
                <a:latin typeface="Aptos"/>
                <a:ea typeface="+mn-lt"/>
                <a:cs typeface="+mn-lt"/>
              </a:rPr>
              <a:t> structure </a:t>
            </a:r>
            <a:r>
              <a:rPr lang="en-US" sz="1125" err="1">
                <a:latin typeface="Aptos"/>
                <a:ea typeface="+mn-lt"/>
                <a:cs typeface="+mn-lt"/>
              </a:rPr>
              <a:t>culturelle</a:t>
            </a:r>
            <a:r>
              <a:rPr lang="en-US" sz="1125">
                <a:latin typeface="Aptos"/>
                <a:ea typeface="+mn-lt"/>
                <a:cs typeface="+mn-lt"/>
              </a:rPr>
              <a:t> </a:t>
            </a:r>
            <a:r>
              <a:rPr lang="en-US" sz="1125" err="1">
                <a:latin typeface="Aptos"/>
                <a:ea typeface="+mn-lt"/>
                <a:cs typeface="+mn-lt"/>
              </a:rPr>
              <a:t>solide</a:t>
            </a:r>
            <a:r>
              <a:rPr lang="en-US" sz="1125">
                <a:latin typeface="Aptos"/>
                <a:ea typeface="+mn-lt"/>
                <a:cs typeface="+mn-lt"/>
              </a:rPr>
              <a:t> pour </a:t>
            </a:r>
            <a:r>
              <a:rPr lang="en-US" sz="1125" err="1">
                <a:latin typeface="Aptos"/>
                <a:ea typeface="+mn-lt"/>
                <a:cs typeface="+mn-lt"/>
              </a:rPr>
              <a:t>améliorer</a:t>
            </a:r>
            <a:r>
              <a:rPr lang="en-US" sz="1125">
                <a:latin typeface="Aptos"/>
                <a:ea typeface="+mn-lt"/>
                <a:cs typeface="+mn-lt"/>
              </a:rPr>
              <a:t> la collaboration et </a:t>
            </a:r>
            <a:r>
              <a:rPr lang="en-US" sz="1125" err="1">
                <a:latin typeface="Aptos"/>
                <a:ea typeface="+mn-lt"/>
                <a:cs typeface="+mn-lt"/>
              </a:rPr>
              <a:t>l'inclusion</a:t>
            </a:r>
            <a:r>
              <a:rPr lang="en-US" sz="1125">
                <a:latin typeface="Aptos"/>
                <a:ea typeface="+mn-lt"/>
                <a:cs typeface="+mn-lt"/>
              </a:rPr>
              <a:t>. </a:t>
            </a:r>
          </a:p>
          <a:p>
            <a:pPr marL="214313" indent="-214313">
              <a:buFont typeface="Arial"/>
              <a:buChar char="•"/>
            </a:pPr>
            <a:r>
              <a:rPr lang="en-US" sz="1125">
                <a:latin typeface="Aptos"/>
                <a:ea typeface="+mn-lt"/>
                <a:cs typeface="+mn-lt"/>
              </a:rPr>
              <a:t>La culture numérique </a:t>
            </a:r>
            <a:r>
              <a:rPr lang="en-US" sz="1125" err="1">
                <a:latin typeface="Aptos"/>
                <a:ea typeface="+mn-lt"/>
                <a:cs typeface="+mn-lt"/>
              </a:rPr>
              <a:t>n'est</a:t>
            </a:r>
            <a:r>
              <a:rPr lang="en-US" sz="1125">
                <a:latin typeface="Aptos"/>
                <a:ea typeface="+mn-lt"/>
                <a:cs typeface="+mn-lt"/>
              </a:rPr>
              <a:t> pas </a:t>
            </a:r>
            <a:r>
              <a:rPr lang="en-US" sz="1125" err="1">
                <a:latin typeface="Aptos"/>
                <a:ea typeface="+mn-lt"/>
                <a:cs typeface="+mn-lt"/>
              </a:rPr>
              <a:t>distincte</a:t>
            </a:r>
            <a:r>
              <a:rPr lang="en-US" sz="1125">
                <a:latin typeface="Aptos"/>
                <a:ea typeface="+mn-lt"/>
                <a:cs typeface="+mn-lt"/>
              </a:rPr>
              <a:t>, </a:t>
            </a:r>
            <a:r>
              <a:rPr lang="en-US" sz="1125" err="1">
                <a:latin typeface="Aptos"/>
                <a:ea typeface="+mn-lt"/>
                <a:cs typeface="+mn-lt"/>
              </a:rPr>
              <a:t>mais</a:t>
            </a:r>
            <a:r>
              <a:rPr lang="en-US" sz="1125">
                <a:latin typeface="Aptos"/>
                <a:ea typeface="+mn-lt"/>
                <a:cs typeface="+mn-lt"/>
              </a:rPr>
              <a:t> fait </a:t>
            </a:r>
            <a:r>
              <a:rPr lang="en-US" sz="1125" err="1">
                <a:latin typeface="Aptos"/>
                <a:ea typeface="+mn-lt"/>
                <a:cs typeface="+mn-lt"/>
              </a:rPr>
              <a:t>partie</a:t>
            </a:r>
            <a:r>
              <a:rPr lang="en-US" sz="1125">
                <a:latin typeface="Aptos"/>
                <a:ea typeface="+mn-lt"/>
                <a:cs typeface="+mn-lt"/>
              </a:rPr>
              <a:t> </a:t>
            </a:r>
            <a:r>
              <a:rPr lang="en-US" sz="1125" err="1">
                <a:latin typeface="Aptos"/>
                <a:ea typeface="+mn-lt"/>
                <a:cs typeface="+mn-lt"/>
              </a:rPr>
              <a:t>intégrante</a:t>
            </a:r>
            <a:r>
              <a:rPr lang="en-US" sz="1125">
                <a:latin typeface="Aptos"/>
                <a:ea typeface="+mn-lt"/>
                <a:cs typeface="+mn-lt"/>
              </a:rPr>
              <a:t> de </a:t>
            </a:r>
            <a:r>
              <a:rPr lang="en-US" sz="1125" err="1">
                <a:latin typeface="Aptos"/>
                <a:ea typeface="+mn-lt"/>
                <a:cs typeface="+mn-lt"/>
              </a:rPr>
              <a:t>cette</a:t>
            </a:r>
            <a:r>
              <a:rPr lang="en-US" sz="1125">
                <a:latin typeface="Aptos"/>
                <a:ea typeface="+mn-lt"/>
                <a:cs typeface="+mn-lt"/>
              </a:rPr>
              <a:t> culture plus large. </a:t>
            </a:r>
          </a:p>
          <a:p>
            <a:pPr marL="214313" indent="-214313">
              <a:buFont typeface="Arial"/>
              <a:buChar char="•"/>
            </a:pPr>
            <a:endParaRPr lang="en-US" sz="1200">
              <a:latin typeface="Aptos"/>
              <a:ea typeface="Calibri"/>
              <a:cs typeface="Arial"/>
            </a:endParaRPr>
          </a:p>
          <a:p>
            <a:r>
              <a:rPr lang="en-US" sz="1200" b="1">
                <a:solidFill>
                  <a:schemeClr val="tx2"/>
                </a:solidFill>
                <a:latin typeface="Aptos"/>
                <a:ea typeface="Calibri"/>
                <a:cs typeface="Calibri"/>
              </a:rPr>
              <a:t>(3) </a:t>
            </a:r>
            <a:r>
              <a:rPr lang="en-US" sz="1200" b="1" err="1">
                <a:solidFill>
                  <a:schemeClr val="tx2"/>
                </a:solidFill>
                <a:latin typeface="Aptos"/>
                <a:ea typeface="Calibri"/>
                <a:cs typeface="Calibri"/>
              </a:rPr>
              <a:t>Éthique</a:t>
            </a:r>
            <a:r>
              <a:rPr lang="en-US" sz="1200" b="1">
                <a:solidFill>
                  <a:schemeClr val="tx2"/>
                </a:solidFill>
                <a:latin typeface="Aptos"/>
                <a:ea typeface="Calibri"/>
                <a:cs typeface="Calibri"/>
              </a:rPr>
              <a:t>, </a:t>
            </a:r>
            <a:r>
              <a:rPr lang="en-US" sz="1200" b="1" err="1">
                <a:solidFill>
                  <a:schemeClr val="tx2"/>
                </a:solidFill>
                <a:latin typeface="Aptos"/>
                <a:ea typeface="Calibri"/>
                <a:cs typeface="Calibri"/>
              </a:rPr>
              <a:t>valeurs</a:t>
            </a:r>
            <a:r>
              <a:rPr lang="en-US" sz="1200" b="1">
                <a:solidFill>
                  <a:schemeClr val="tx2"/>
                </a:solidFill>
                <a:latin typeface="Aptos"/>
                <a:ea typeface="Calibri"/>
                <a:cs typeface="Calibri"/>
              </a:rPr>
              <a:t> et </a:t>
            </a:r>
            <a:r>
              <a:rPr lang="en-US" sz="1200" b="1" err="1">
                <a:solidFill>
                  <a:schemeClr val="tx2"/>
                </a:solidFill>
                <a:latin typeface="Aptos"/>
                <a:ea typeface="Calibri"/>
                <a:cs typeface="Calibri"/>
              </a:rPr>
              <a:t>programmes</a:t>
            </a:r>
            <a:r>
              <a:rPr lang="en-US" sz="1200" b="1">
                <a:solidFill>
                  <a:schemeClr val="tx2"/>
                </a:solidFill>
                <a:latin typeface="Aptos"/>
                <a:ea typeface="Calibri"/>
                <a:cs typeface="Calibri"/>
              </a:rPr>
              <a:t> de </a:t>
            </a:r>
            <a:r>
              <a:rPr lang="en-US" sz="1200" b="1" err="1">
                <a:solidFill>
                  <a:schemeClr val="tx2"/>
                </a:solidFill>
                <a:latin typeface="Aptos"/>
                <a:ea typeface="Calibri"/>
                <a:cs typeface="Calibri"/>
              </a:rPr>
              <a:t>sensibilisation</a:t>
            </a:r>
            <a:endParaRPr lang="en-US" sz="1200" b="1">
              <a:solidFill>
                <a:schemeClr val="tx2"/>
              </a:solidFill>
              <a:latin typeface="Aptos"/>
              <a:ea typeface="Calibri"/>
              <a:cs typeface="Calibri"/>
            </a:endParaRPr>
          </a:p>
          <a:p>
            <a:pPr marL="214313" indent="-214313">
              <a:buFont typeface="Arial"/>
              <a:buChar char="•"/>
            </a:pPr>
            <a:r>
              <a:rPr lang="en-US" sz="1125" err="1">
                <a:latin typeface="Aptos"/>
                <a:ea typeface="+mn-lt"/>
                <a:cs typeface="+mn-lt"/>
              </a:rPr>
              <a:t>Promouvoir</a:t>
            </a:r>
            <a:r>
              <a:rPr lang="en-US" sz="1125">
                <a:latin typeface="Aptos"/>
                <a:ea typeface="+mn-lt"/>
                <a:cs typeface="+mn-lt"/>
              </a:rPr>
              <a:t> le bien-</a:t>
            </a:r>
            <a:r>
              <a:rPr lang="en-US" sz="1125" err="1">
                <a:latin typeface="Aptos"/>
                <a:ea typeface="+mn-lt"/>
                <a:cs typeface="+mn-lt"/>
              </a:rPr>
              <a:t>être</a:t>
            </a:r>
            <a:r>
              <a:rPr lang="en-US" sz="1125">
                <a:latin typeface="Aptos"/>
                <a:ea typeface="+mn-lt"/>
                <a:cs typeface="+mn-lt"/>
              </a:rPr>
              <a:t>, le </a:t>
            </a:r>
            <a:r>
              <a:rPr lang="en-US" sz="1125" err="1">
                <a:latin typeface="Aptos"/>
                <a:ea typeface="+mn-lt"/>
                <a:cs typeface="+mn-lt"/>
              </a:rPr>
              <a:t>développement</a:t>
            </a:r>
            <a:r>
              <a:rPr lang="en-US" sz="1125">
                <a:latin typeface="Aptos"/>
                <a:ea typeface="+mn-lt"/>
                <a:cs typeface="+mn-lt"/>
              </a:rPr>
              <a:t> </a:t>
            </a:r>
            <a:r>
              <a:rPr lang="en-US" sz="1125" err="1">
                <a:latin typeface="Aptos"/>
                <a:ea typeface="+mn-lt"/>
                <a:cs typeface="+mn-lt"/>
              </a:rPr>
              <a:t>professionnel</a:t>
            </a:r>
            <a:r>
              <a:rPr lang="en-US" sz="1125">
                <a:latin typeface="Aptos"/>
                <a:ea typeface="+mn-lt"/>
                <a:cs typeface="+mn-lt"/>
              </a:rPr>
              <a:t> et la prestation de services </a:t>
            </a:r>
            <a:r>
              <a:rPr lang="en-US" sz="1125" err="1">
                <a:latin typeface="Aptos"/>
                <a:ea typeface="+mn-lt"/>
                <a:cs typeface="+mn-lt"/>
              </a:rPr>
              <a:t>éthiques</a:t>
            </a:r>
            <a:r>
              <a:rPr lang="en-US" sz="1125">
                <a:latin typeface="Aptos"/>
                <a:ea typeface="+mn-lt"/>
                <a:cs typeface="+mn-lt"/>
              </a:rPr>
              <a:t> et </a:t>
            </a:r>
            <a:r>
              <a:rPr lang="en-US" sz="1125" err="1">
                <a:latin typeface="Aptos"/>
                <a:ea typeface="+mn-lt"/>
                <a:cs typeface="+mn-lt"/>
              </a:rPr>
              <a:t>centrés</a:t>
            </a:r>
            <a:r>
              <a:rPr lang="en-US" sz="1125">
                <a:latin typeface="Aptos"/>
                <a:ea typeface="+mn-lt"/>
                <a:cs typeface="+mn-lt"/>
              </a:rPr>
              <a:t> sur le client grâce à des initiatives </a:t>
            </a:r>
            <a:r>
              <a:rPr lang="en-US" sz="1125" err="1">
                <a:latin typeface="Aptos"/>
                <a:ea typeface="+mn-lt"/>
                <a:cs typeface="+mn-lt"/>
              </a:rPr>
              <a:t>telles</a:t>
            </a:r>
            <a:r>
              <a:rPr lang="en-US" sz="1125">
                <a:latin typeface="Aptos"/>
                <a:ea typeface="+mn-lt"/>
                <a:cs typeface="+mn-lt"/>
              </a:rPr>
              <a:t> que « Service to Others » (Au service des </a:t>
            </a:r>
            <a:r>
              <a:rPr lang="en-US" sz="1125" err="1">
                <a:latin typeface="Aptos"/>
                <a:ea typeface="+mn-lt"/>
                <a:cs typeface="+mn-lt"/>
              </a:rPr>
              <a:t>autres</a:t>
            </a:r>
            <a:r>
              <a:rPr lang="en-US" sz="1125">
                <a:latin typeface="Aptos"/>
                <a:ea typeface="+mn-lt"/>
                <a:cs typeface="+mn-lt"/>
              </a:rPr>
              <a:t>) et « Service to Self » (Au service de soi-</a:t>
            </a:r>
            <a:r>
              <a:rPr lang="en-US" sz="1125" err="1">
                <a:latin typeface="Aptos"/>
                <a:ea typeface="+mn-lt"/>
                <a:cs typeface="+mn-lt"/>
              </a:rPr>
              <a:t>même</a:t>
            </a:r>
            <a:r>
              <a:rPr lang="en-US" sz="1125">
                <a:latin typeface="Aptos"/>
                <a:ea typeface="+mn-lt"/>
                <a:cs typeface="+mn-lt"/>
              </a:rPr>
              <a:t>). </a:t>
            </a:r>
          </a:p>
          <a:p>
            <a:pPr marL="214313" indent="-214313">
              <a:buFont typeface="Arial"/>
              <a:buChar char="•"/>
            </a:pPr>
            <a:r>
              <a:rPr lang="en-US" sz="1125">
                <a:latin typeface="Aptos"/>
                <a:ea typeface="+mn-lt"/>
                <a:cs typeface="+mn-lt"/>
              </a:rPr>
              <a:t>Grâce à des </a:t>
            </a:r>
            <a:r>
              <a:rPr lang="en-US" sz="1125" err="1">
                <a:latin typeface="Aptos"/>
                <a:ea typeface="+mn-lt"/>
                <a:cs typeface="+mn-lt"/>
              </a:rPr>
              <a:t>récompenses</a:t>
            </a:r>
            <a:r>
              <a:rPr lang="en-US" sz="1125">
                <a:latin typeface="Aptos"/>
                <a:ea typeface="+mn-lt"/>
                <a:cs typeface="+mn-lt"/>
              </a:rPr>
              <a:t> et à la reconnaissance, </a:t>
            </a:r>
            <a:r>
              <a:rPr lang="en-US" sz="1125" err="1">
                <a:latin typeface="Aptos"/>
                <a:ea typeface="+mn-lt"/>
                <a:cs typeface="+mn-lt"/>
              </a:rPr>
              <a:t>favoriser</a:t>
            </a:r>
            <a:r>
              <a:rPr lang="en-US" sz="1125">
                <a:latin typeface="Aptos"/>
                <a:ea typeface="+mn-lt"/>
                <a:cs typeface="+mn-lt"/>
              </a:rPr>
              <a:t> </a:t>
            </a:r>
            <a:r>
              <a:rPr lang="en-US" sz="1125" err="1">
                <a:latin typeface="Aptos"/>
                <a:ea typeface="+mn-lt"/>
                <a:cs typeface="+mn-lt"/>
              </a:rPr>
              <a:t>une</a:t>
            </a:r>
            <a:r>
              <a:rPr lang="en-US" sz="1125">
                <a:latin typeface="Aptos"/>
                <a:ea typeface="+mn-lt"/>
                <a:cs typeface="+mn-lt"/>
              </a:rPr>
              <a:t> culture de </a:t>
            </a:r>
            <a:r>
              <a:rPr lang="en-US" sz="1125" err="1">
                <a:latin typeface="Aptos"/>
                <a:ea typeface="+mn-lt"/>
                <a:cs typeface="+mn-lt"/>
              </a:rPr>
              <a:t>l'appréciation</a:t>
            </a:r>
            <a:r>
              <a:rPr lang="en-US" sz="1125">
                <a:latin typeface="Aptos"/>
                <a:ea typeface="+mn-lt"/>
                <a:cs typeface="+mn-lt"/>
              </a:rPr>
              <a:t>, </a:t>
            </a:r>
            <a:r>
              <a:rPr lang="en-US" sz="1125" err="1">
                <a:latin typeface="Aptos"/>
                <a:ea typeface="+mn-lt"/>
                <a:cs typeface="+mn-lt"/>
              </a:rPr>
              <a:t>responsabiliser</a:t>
            </a:r>
            <a:r>
              <a:rPr lang="en-US" sz="1125">
                <a:latin typeface="Aptos"/>
                <a:ea typeface="+mn-lt"/>
                <a:cs typeface="+mn-lt"/>
              </a:rPr>
              <a:t> les </a:t>
            </a:r>
            <a:r>
              <a:rPr lang="en-US" sz="1125" err="1">
                <a:latin typeface="Aptos"/>
                <a:ea typeface="+mn-lt"/>
                <a:cs typeface="+mn-lt"/>
              </a:rPr>
              <a:t>personnes</a:t>
            </a:r>
            <a:r>
              <a:rPr lang="en-US" sz="1125">
                <a:latin typeface="Aptos"/>
                <a:ea typeface="+mn-lt"/>
                <a:cs typeface="+mn-lt"/>
              </a:rPr>
              <a:t> et encourager </a:t>
            </a:r>
            <a:r>
              <a:rPr lang="en-US" sz="1125" err="1">
                <a:latin typeface="Aptos"/>
                <a:ea typeface="+mn-lt"/>
                <a:cs typeface="+mn-lt"/>
              </a:rPr>
              <a:t>l'excellence</a:t>
            </a:r>
            <a:r>
              <a:rPr lang="en-US" sz="1125">
                <a:latin typeface="Aptos"/>
                <a:ea typeface="+mn-lt"/>
                <a:cs typeface="+mn-lt"/>
              </a:rPr>
              <a:t> dans </a:t>
            </a:r>
            <a:r>
              <a:rPr lang="en-US" sz="1125" err="1">
                <a:latin typeface="Aptos"/>
                <a:ea typeface="+mn-lt"/>
                <a:cs typeface="+mn-lt"/>
              </a:rPr>
              <a:t>toutes</a:t>
            </a:r>
            <a:r>
              <a:rPr lang="en-US" sz="1125">
                <a:latin typeface="Aptos"/>
                <a:ea typeface="+mn-lt"/>
                <a:cs typeface="+mn-lt"/>
              </a:rPr>
              <a:t> les </a:t>
            </a:r>
            <a:r>
              <a:rPr lang="en-US" sz="1125" err="1">
                <a:latin typeface="Aptos"/>
                <a:ea typeface="+mn-lt"/>
                <a:cs typeface="+mn-lt"/>
              </a:rPr>
              <a:t>activités</a:t>
            </a:r>
            <a:r>
              <a:rPr lang="en-US" sz="1125">
                <a:latin typeface="Aptos"/>
                <a:ea typeface="+mn-lt"/>
                <a:cs typeface="+mn-lt"/>
              </a:rPr>
              <a:t> du GSN.</a:t>
            </a:r>
            <a:endParaRPr lang="en-US" sz="1125"/>
          </a:p>
          <a:p>
            <a:endParaRPr lang="en-US" sz="1200" b="1">
              <a:latin typeface="Aptos"/>
              <a:ea typeface="Calibri"/>
              <a:cs typeface="Arial"/>
            </a:endParaRPr>
          </a:p>
          <a:p>
            <a:r>
              <a:rPr lang="en-US" sz="1200" b="1">
                <a:solidFill>
                  <a:schemeClr val="tx2"/>
                </a:solidFill>
                <a:latin typeface="Aptos"/>
                <a:ea typeface="Calibri"/>
                <a:cs typeface="Calibri"/>
              </a:rPr>
              <a:t>(4) La </a:t>
            </a:r>
            <a:r>
              <a:rPr lang="en-US" sz="1200" b="1" err="1">
                <a:solidFill>
                  <a:schemeClr val="tx2"/>
                </a:solidFill>
                <a:latin typeface="Aptos"/>
                <a:ea typeface="Calibri"/>
                <a:cs typeface="Calibri"/>
              </a:rPr>
              <a:t>plateforme</a:t>
            </a:r>
            <a:r>
              <a:rPr lang="en-US" sz="1200" b="1">
                <a:solidFill>
                  <a:schemeClr val="tx2"/>
                </a:solidFill>
                <a:latin typeface="Aptos"/>
                <a:ea typeface="Calibri"/>
                <a:cs typeface="Calibri"/>
              </a:rPr>
              <a:t> numérique D365</a:t>
            </a:r>
          </a:p>
          <a:p>
            <a:pPr marL="214313" indent="-214313">
              <a:buFont typeface="Arial"/>
              <a:buChar char="•"/>
            </a:pPr>
            <a:r>
              <a:rPr lang="en-US" sz="1125">
                <a:latin typeface="Aptos"/>
                <a:ea typeface="+mn-lt"/>
                <a:cs typeface="+mn-lt"/>
              </a:rPr>
              <a:t>Mise </a:t>
            </a:r>
            <a:r>
              <a:rPr lang="en-US" sz="1125" err="1">
                <a:latin typeface="Aptos"/>
                <a:ea typeface="+mn-lt"/>
                <a:cs typeface="+mn-lt"/>
              </a:rPr>
              <a:t>en</a:t>
            </a:r>
            <a:r>
              <a:rPr lang="en-US" sz="1125">
                <a:latin typeface="Aptos"/>
                <a:ea typeface="+mn-lt"/>
                <a:cs typeface="+mn-lt"/>
              </a:rPr>
              <a:t> </a:t>
            </a:r>
            <a:r>
              <a:rPr lang="en-US" sz="1125" err="1">
                <a:latin typeface="Aptos"/>
                <a:ea typeface="+mn-lt"/>
                <a:cs typeface="+mn-lt"/>
              </a:rPr>
              <a:t>œuvre</a:t>
            </a:r>
            <a:r>
              <a:rPr lang="en-US" sz="1125">
                <a:latin typeface="Aptos"/>
                <a:ea typeface="+mn-lt"/>
                <a:cs typeface="+mn-lt"/>
              </a:rPr>
              <a:t> par l’équipe </a:t>
            </a:r>
            <a:r>
              <a:rPr lang="en-US" sz="1125" err="1">
                <a:latin typeface="Aptos"/>
                <a:ea typeface="+mn-lt"/>
                <a:cs typeface="+mn-lt"/>
              </a:rPr>
              <a:t>responsable</a:t>
            </a:r>
            <a:r>
              <a:rPr lang="en-US" sz="1125">
                <a:latin typeface="Aptos"/>
                <a:ea typeface="+mn-lt"/>
                <a:cs typeface="+mn-lt"/>
              </a:rPr>
              <a:t> des solutions </a:t>
            </a:r>
            <a:r>
              <a:rPr lang="en-US" sz="1125" err="1">
                <a:latin typeface="Aptos"/>
                <a:ea typeface="+mn-lt"/>
                <a:cs typeface="+mn-lt"/>
              </a:rPr>
              <a:t>numériques</a:t>
            </a:r>
            <a:r>
              <a:rPr lang="en-US" sz="1125">
                <a:latin typeface="Aptos"/>
                <a:ea typeface="+mn-lt"/>
                <a:cs typeface="+mn-lt"/>
              </a:rPr>
              <a:t> de </a:t>
            </a:r>
            <a:r>
              <a:rPr lang="en-US" sz="1125" err="1">
                <a:latin typeface="Aptos"/>
                <a:ea typeface="+mn-lt"/>
                <a:cs typeface="+mn-lt"/>
              </a:rPr>
              <a:t>l'entreprise</a:t>
            </a:r>
            <a:endParaRPr lang="en-US" sz="1125" err="1">
              <a:latin typeface="Aptos"/>
              <a:ea typeface="Calibri"/>
              <a:cs typeface="Calibri"/>
            </a:endParaRPr>
          </a:p>
          <a:p>
            <a:endParaRPr lang="en-US" sz="135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2600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FEFD4-4DAF-0436-BF8F-2937779EE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9D1A31BF-475F-E7BF-BF0F-BBE91DA9BD0B}"/>
              </a:ext>
            </a:extLst>
          </p:cNvPr>
          <p:cNvSpPr txBox="1">
            <a:spLocks/>
          </p:cNvSpPr>
          <p:nvPr/>
        </p:nvSpPr>
        <p:spPr>
          <a:xfrm>
            <a:off x="2938690" y="184617"/>
            <a:ext cx="6705407" cy="76010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988" b="1" dirty="0">
                <a:solidFill>
                  <a:schemeClr val="bg1"/>
                </a:solidFill>
                <a:latin typeface="Aptos" panose="020B0004020202020204" pitchFamily="34" charset="0"/>
                <a:ea typeface="Arial"/>
                <a:cs typeface="Arial"/>
              </a:rPr>
              <a:t>Building a Future-</a:t>
            </a:r>
            <a:r>
              <a:rPr lang="en-CA" sz="1988" b="1" dirty="0">
                <a:solidFill>
                  <a:schemeClr val="bg1"/>
                </a:solidFill>
                <a:latin typeface="Aptos" panose="020B0004020202020204" pitchFamily="34" charset="0"/>
                <a:ea typeface="Arial"/>
                <a:cs typeface="Arial"/>
              </a:rPr>
              <a:t>Ready Defence Team</a:t>
            </a:r>
            <a:r>
              <a:rPr lang="en-US" sz="1988" b="1" dirty="0">
                <a:solidFill>
                  <a:schemeClr val="bg1"/>
                </a:solidFill>
                <a:latin typeface="Aptos" panose="020B0004020202020204" pitchFamily="34" charset="0"/>
                <a:ea typeface="Arial"/>
                <a:cs typeface="Arial"/>
              </a:rPr>
              <a:t>  </a:t>
            </a:r>
            <a:endParaRPr lang="en-US" sz="1988" b="1" dirty="0">
              <a:solidFill>
                <a:schemeClr val="bg1"/>
              </a:solidFill>
              <a:latin typeface="Aptos" panose="020B0004020202020204" pitchFamily="34" charset="0"/>
              <a:cs typeface="Arial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C24C3E5-5982-E2F9-FD67-C67B51E357AE}"/>
              </a:ext>
            </a:extLst>
          </p:cNvPr>
          <p:cNvGraphicFramePr/>
          <p:nvPr/>
        </p:nvGraphicFramePr>
        <p:xfrm>
          <a:off x="1050376" y="732879"/>
          <a:ext cx="6771194" cy="4209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Graphic 8" descr="Users with solid fill">
            <a:extLst>
              <a:ext uri="{FF2B5EF4-FFF2-40B4-BE49-F238E27FC236}">
                <a16:creationId xmlns:a16="http://schemas.microsoft.com/office/drawing/2014/main" id="{7976D1F1-90BF-C0B2-0BD2-D703B79E2B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71695" y="1255365"/>
            <a:ext cx="808856" cy="808856"/>
          </a:xfrm>
          <a:prstGeom prst="rect">
            <a:avLst/>
          </a:prstGeom>
        </p:spPr>
      </p:pic>
      <p:pic>
        <p:nvPicPr>
          <p:cNvPr id="11" name="Graphic 10" descr="Lightbulb and gear with solid fill">
            <a:extLst>
              <a:ext uri="{FF2B5EF4-FFF2-40B4-BE49-F238E27FC236}">
                <a16:creationId xmlns:a16="http://schemas.microsoft.com/office/drawing/2014/main" id="{AA97B25F-FDBA-8D24-7C1C-7E8FC2EE8D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29133" y="1228624"/>
            <a:ext cx="844571" cy="844571"/>
          </a:xfrm>
          <a:prstGeom prst="rect">
            <a:avLst/>
          </a:prstGeom>
        </p:spPr>
      </p:pic>
      <p:pic>
        <p:nvPicPr>
          <p:cNvPr id="15" name="Graphic 14" descr="Internet Of Things with solid fill">
            <a:extLst>
              <a:ext uri="{FF2B5EF4-FFF2-40B4-BE49-F238E27FC236}">
                <a16:creationId xmlns:a16="http://schemas.microsoft.com/office/drawing/2014/main" id="{8DAA7F13-F8EA-199F-B058-BC5B52DF721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291394" y="1228624"/>
            <a:ext cx="851338" cy="8513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26FAB85-DD00-663D-19E8-A32CE7B9F622}"/>
              </a:ext>
            </a:extLst>
          </p:cNvPr>
          <p:cNvSpPr txBox="1"/>
          <p:nvPr/>
        </p:nvSpPr>
        <p:spPr>
          <a:xfrm>
            <a:off x="1114402" y="2837843"/>
            <a:ext cx="20799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CA" sz="900">
                <a:solidFill>
                  <a:schemeClr val="bg1"/>
                </a:solidFill>
                <a:latin typeface="Aptos" panose="020B0004020202020204" pitchFamily="34" charset="0"/>
              </a:rPr>
              <a:t>Empowering personnel is critical to successful transformation. Skilled, adaptable, and digitally literate teams ensure that new technologies are effectively adopted and outcomes are enhanced. Leadership buy-in and cultural alignment are key to sustaining change.</a:t>
            </a:r>
            <a:endParaRPr lang="en-CA" sz="900">
              <a:solidFill>
                <a:schemeClr val="bg1"/>
              </a:solidFill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7E469F-67E1-79B5-22C5-03F596880273}"/>
              </a:ext>
            </a:extLst>
          </p:cNvPr>
          <p:cNvSpPr txBox="1"/>
          <p:nvPr/>
        </p:nvSpPr>
        <p:spPr>
          <a:xfrm>
            <a:off x="3444155" y="2837843"/>
            <a:ext cx="19836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CA" sz="900">
                <a:solidFill>
                  <a:schemeClr val="bg1"/>
                </a:solidFill>
                <a:latin typeface="Aptos" panose="020B0004020202020204" pitchFamily="34" charset="0"/>
              </a:rPr>
              <a:t>Streamlined and resilient processes enable DND/CAF to respond swiftly to evolving threats and operational demands. Digitally optimized workflows improve efficiency, reduce risk, and support interoperability with partners and allies.</a:t>
            </a:r>
            <a:endParaRPr lang="en-CA" sz="900">
              <a:solidFill>
                <a:schemeClr val="bg1"/>
              </a:solidFill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BD4106-30D3-30F6-CE67-27B1D537B654}"/>
              </a:ext>
            </a:extLst>
          </p:cNvPr>
          <p:cNvSpPr txBox="1"/>
          <p:nvPr/>
        </p:nvSpPr>
        <p:spPr>
          <a:xfrm>
            <a:off x="5756382" y="2837843"/>
            <a:ext cx="19836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CA" sz="900">
                <a:solidFill>
                  <a:schemeClr val="bg1"/>
                </a:solidFill>
                <a:latin typeface="Aptos" panose="020B0004020202020204" pitchFamily="34" charset="0"/>
              </a:rPr>
              <a:t>Advanced technologies – such as AI, cloud computing, and secure communications – are critical tools. They enhance situational awareness, decision-making, and operational capabilities, while also ensuring data security and mission readiness.</a:t>
            </a:r>
            <a:endParaRPr lang="en-CA" sz="900">
              <a:solidFill>
                <a:schemeClr val="bg1"/>
              </a:solidFill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CAAE67-5164-C467-E898-E12A5EA57218}"/>
              </a:ext>
            </a:extLst>
          </p:cNvPr>
          <p:cNvSpPr txBox="1"/>
          <p:nvPr/>
        </p:nvSpPr>
        <p:spPr>
          <a:xfrm>
            <a:off x="1627837" y="2385366"/>
            <a:ext cx="11494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CA" sz="2400" b="1">
                <a:solidFill>
                  <a:schemeClr val="bg1"/>
                </a:solidFill>
                <a:latin typeface="Aptos" panose="020B0004020202020204" pitchFamily="34" charset="0"/>
              </a:rPr>
              <a:t>People</a:t>
            </a:r>
            <a:endParaRPr lang="en-CA" sz="2400" b="1">
              <a:solidFill>
                <a:schemeClr val="bg1"/>
              </a:solidFill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B0FC25-D847-90F2-C055-1D25DDA971E3}"/>
              </a:ext>
            </a:extLst>
          </p:cNvPr>
          <p:cNvSpPr txBox="1"/>
          <p:nvPr/>
        </p:nvSpPr>
        <p:spPr>
          <a:xfrm>
            <a:off x="3783782" y="2403102"/>
            <a:ext cx="13043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CA" sz="2400" b="1">
                <a:solidFill>
                  <a:schemeClr val="bg1"/>
                </a:solidFill>
                <a:latin typeface="Aptos" panose="020B0004020202020204" pitchFamily="34" charset="0"/>
              </a:rPr>
              <a:t>Process</a:t>
            </a:r>
            <a:endParaRPr lang="en-CA" sz="2400" b="1">
              <a:solidFill>
                <a:schemeClr val="bg1"/>
              </a:solidFill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F7F83A-C0C3-F100-5213-B9AF5FC48F04}"/>
              </a:ext>
            </a:extLst>
          </p:cNvPr>
          <p:cNvSpPr txBox="1"/>
          <p:nvPr/>
        </p:nvSpPr>
        <p:spPr>
          <a:xfrm>
            <a:off x="5885419" y="2420357"/>
            <a:ext cx="17255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CA" sz="2400" b="1" dirty="0" err="1">
                <a:solidFill>
                  <a:schemeClr val="bg1"/>
                </a:solidFill>
                <a:latin typeface="Aptos" panose="020B0004020202020204" pitchFamily="34" charset="0"/>
              </a:rPr>
              <a:t>Technolog</a:t>
            </a:r>
            <a:endParaRPr lang="en-CA" sz="2400" b="1" dirty="0">
              <a:solidFill>
                <a:schemeClr val="bg1"/>
              </a:solidFill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0D0FDD-11A4-D77F-40C5-EF675A3ECAE6}"/>
              </a:ext>
            </a:extLst>
          </p:cNvPr>
          <p:cNvSpPr txBox="1"/>
          <p:nvPr/>
        </p:nvSpPr>
        <p:spPr>
          <a:xfrm>
            <a:off x="1114402" y="4282742"/>
            <a:ext cx="67711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CA" sz="1500" b="1">
                <a:solidFill>
                  <a:schemeClr val="tx2">
                    <a:lumMod val="75000"/>
                  </a:schemeClr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AT THE CORE OF OUR DIGITAL FOUNDATION</a:t>
            </a:r>
          </a:p>
        </p:txBody>
      </p:sp>
    </p:spTree>
    <p:extLst>
      <p:ext uri="{BB962C8B-B14F-4D97-AF65-F5344CB8AC3E}">
        <p14:creationId xmlns:p14="http://schemas.microsoft.com/office/powerpoint/2010/main" val="1352231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FEFD4-4DAF-0436-BF8F-2937779EE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9D1A31BF-475F-E7BF-BF0F-BBE91DA9BD0B}"/>
              </a:ext>
            </a:extLst>
          </p:cNvPr>
          <p:cNvSpPr txBox="1">
            <a:spLocks/>
          </p:cNvSpPr>
          <p:nvPr/>
        </p:nvSpPr>
        <p:spPr>
          <a:xfrm>
            <a:off x="1543606" y="322255"/>
            <a:ext cx="7146278" cy="76010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950" b="1" dirty="0" err="1">
                <a:solidFill>
                  <a:schemeClr val="bg1"/>
                </a:solidFill>
                <a:latin typeface="Aptos" panose="020B0004020202020204" pitchFamily="34" charset="0"/>
                <a:ea typeface="+mj-lt"/>
                <a:cs typeface="+mj-lt"/>
              </a:rPr>
              <a:t>Construire</a:t>
            </a:r>
            <a:r>
              <a:rPr lang="en-US" sz="1950" b="1" dirty="0">
                <a:latin typeface="Aptos" panose="020B0004020202020204" pitchFamily="34" charset="0"/>
                <a:ea typeface="+mj-lt"/>
                <a:cs typeface="Arial"/>
              </a:rPr>
              <a:t> </a:t>
            </a:r>
            <a:r>
              <a:rPr lang="en-US" sz="1950" b="1" dirty="0" err="1">
                <a:solidFill>
                  <a:schemeClr val="bg1"/>
                </a:solidFill>
                <a:latin typeface="Aptos" panose="020B0004020202020204" pitchFamily="34" charset="0"/>
                <a:ea typeface="+mj-lt"/>
                <a:cs typeface="+mj-lt"/>
              </a:rPr>
              <a:t>une</a:t>
            </a:r>
            <a:r>
              <a:rPr lang="en-US" sz="1950" b="1" dirty="0">
                <a:solidFill>
                  <a:schemeClr val="bg1"/>
                </a:solidFill>
                <a:latin typeface="Aptos" panose="020B0004020202020204" pitchFamily="34" charset="0"/>
                <a:ea typeface="+mj-lt"/>
                <a:cs typeface="+mj-lt"/>
              </a:rPr>
              <a:t> Équipe de la Défense </a:t>
            </a:r>
            <a:r>
              <a:rPr lang="en-US" sz="1950" b="1" dirty="0" err="1">
                <a:solidFill>
                  <a:schemeClr val="bg1"/>
                </a:solidFill>
                <a:latin typeface="Aptos" panose="020B0004020202020204" pitchFamily="34" charset="0"/>
                <a:ea typeface="+mj-lt"/>
                <a:cs typeface="+mj-lt"/>
              </a:rPr>
              <a:t>prête</a:t>
            </a:r>
            <a:r>
              <a:rPr lang="en-US" sz="1950" b="1" dirty="0">
                <a:solidFill>
                  <a:schemeClr val="bg1"/>
                </a:solidFill>
                <a:latin typeface="Aptos" panose="020B0004020202020204" pitchFamily="34" charset="0"/>
                <a:ea typeface="+mj-lt"/>
                <a:cs typeface="+mj-lt"/>
              </a:rPr>
              <a:t> pour </a:t>
            </a:r>
            <a:r>
              <a:rPr lang="en-US" sz="1950" b="1" dirty="0" err="1">
                <a:solidFill>
                  <a:schemeClr val="bg1"/>
                </a:solidFill>
                <a:latin typeface="Aptos" panose="020B0004020202020204" pitchFamily="34" charset="0"/>
                <a:ea typeface="+mj-lt"/>
                <a:cs typeface="+mj-lt"/>
              </a:rPr>
              <a:t>l'avenir</a:t>
            </a:r>
            <a:endParaRPr lang="en-US" sz="1950" b="1" dirty="0">
              <a:solidFill>
                <a:schemeClr val="bg1"/>
              </a:solidFill>
              <a:latin typeface="Aptos" panose="020B0004020202020204" pitchFamily="34" charset="0"/>
              <a:ea typeface="+mj-lt"/>
              <a:cs typeface="+mj-lt"/>
            </a:endParaRPr>
          </a:p>
          <a:p>
            <a:pPr algn="l"/>
            <a:r>
              <a:rPr lang="en-US" sz="1988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  </a:t>
            </a:r>
            <a:endParaRPr lang="en-US" sz="1988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C24C3E5-5982-E2F9-FD67-C67B51E357AE}"/>
              </a:ext>
            </a:extLst>
          </p:cNvPr>
          <p:cNvGraphicFramePr/>
          <p:nvPr/>
        </p:nvGraphicFramePr>
        <p:xfrm>
          <a:off x="1050376" y="732879"/>
          <a:ext cx="6771194" cy="4209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Graphic 8" descr="Users with solid fill">
            <a:extLst>
              <a:ext uri="{FF2B5EF4-FFF2-40B4-BE49-F238E27FC236}">
                <a16:creationId xmlns:a16="http://schemas.microsoft.com/office/drawing/2014/main" id="{7976D1F1-90BF-C0B2-0BD2-D703B79E2B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71695" y="1255365"/>
            <a:ext cx="808856" cy="808856"/>
          </a:xfrm>
          <a:prstGeom prst="rect">
            <a:avLst/>
          </a:prstGeom>
        </p:spPr>
      </p:pic>
      <p:pic>
        <p:nvPicPr>
          <p:cNvPr id="11" name="Graphic 10" descr="Lightbulb and gear with solid fill">
            <a:extLst>
              <a:ext uri="{FF2B5EF4-FFF2-40B4-BE49-F238E27FC236}">
                <a16:creationId xmlns:a16="http://schemas.microsoft.com/office/drawing/2014/main" id="{AA97B25F-FDBA-8D24-7C1C-7E8FC2EE8D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13687" y="1228624"/>
            <a:ext cx="844571" cy="844571"/>
          </a:xfrm>
          <a:prstGeom prst="rect">
            <a:avLst/>
          </a:prstGeom>
        </p:spPr>
      </p:pic>
      <p:pic>
        <p:nvPicPr>
          <p:cNvPr id="15" name="Graphic 14" descr="Internet Of Things with solid fill">
            <a:extLst>
              <a:ext uri="{FF2B5EF4-FFF2-40B4-BE49-F238E27FC236}">
                <a16:creationId xmlns:a16="http://schemas.microsoft.com/office/drawing/2014/main" id="{8DAA7F13-F8EA-199F-B058-BC5B52DF721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291394" y="1228624"/>
            <a:ext cx="851338" cy="8513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26FAB85-DD00-663D-19E8-A32CE7B9F622}"/>
              </a:ext>
            </a:extLst>
          </p:cNvPr>
          <p:cNvSpPr txBox="1"/>
          <p:nvPr/>
        </p:nvSpPr>
        <p:spPr>
          <a:xfrm>
            <a:off x="1145317" y="2837844"/>
            <a:ext cx="2079989" cy="1315745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r>
              <a:rPr lang="en-CA" sz="900">
                <a:solidFill>
                  <a:schemeClr val="bg1"/>
                </a:solidFill>
                <a:ea typeface="+mn-lt"/>
                <a:cs typeface="+mn-lt"/>
              </a:rPr>
              <a:t>Il </a:t>
            </a:r>
            <a:r>
              <a:rPr lang="en-CA" sz="900" err="1">
                <a:solidFill>
                  <a:schemeClr val="bg1"/>
                </a:solidFill>
                <a:ea typeface="+mn-lt"/>
                <a:cs typeface="+mn-lt"/>
              </a:rPr>
              <a:t>est</a:t>
            </a:r>
            <a:r>
              <a:rPr lang="en-CA" sz="9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CA" sz="900" err="1">
                <a:solidFill>
                  <a:schemeClr val="bg1"/>
                </a:solidFill>
                <a:ea typeface="+mn-lt"/>
                <a:cs typeface="+mn-lt"/>
              </a:rPr>
              <a:t>essentiel</a:t>
            </a:r>
            <a:r>
              <a:rPr lang="en-CA" sz="900">
                <a:solidFill>
                  <a:schemeClr val="bg1"/>
                </a:solidFill>
                <a:ea typeface="+mn-lt"/>
                <a:cs typeface="+mn-lt"/>
              </a:rPr>
              <a:t> de </a:t>
            </a:r>
            <a:r>
              <a:rPr lang="en-CA" sz="900" err="1">
                <a:solidFill>
                  <a:schemeClr val="bg1"/>
                </a:solidFill>
                <a:ea typeface="+mn-lt"/>
                <a:cs typeface="+mn-lt"/>
              </a:rPr>
              <a:t>responsabiliser</a:t>
            </a:r>
            <a:r>
              <a:rPr lang="en-CA" sz="900">
                <a:solidFill>
                  <a:schemeClr val="bg1"/>
                </a:solidFill>
                <a:ea typeface="+mn-lt"/>
                <a:cs typeface="+mn-lt"/>
              </a:rPr>
              <a:t> le personnel pour </a:t>
            </a:r>
            <a:r>
              <a:rPr lang="en-CA" sz="900" err="1">
                <a:solidFill>
                  <a:schemeClr val="bg1"/>
                </a:solidFill>
                <a:ea typeface="+mn-lt"/>
                <a:cs typeface="+mn-lt"/>
              </a:rPr>
              <a:t>réussir</a:t>
            </a:r>
            <a:r>
              <a:rPr lang="en-CA" sz="900">
                <a:solidFill>
                  <a:schemeClr val="bg1"/>
                </a:solidFill>
                <a:ea typeface="+mn-lt"/>
                <a:cs typeface="+mn-lt"/>
              </a:rPr>
              <a:t> la transformation. Des équipes </a:t>
            </a:r>
            <a:r>
              <a:rPr lang="en-CA" sz="900" err="1">
                <a:solidFill>
                  <a:schemeClr val="bg1"/>
                </a:solidFill>
                <a:ea typeface="+mn-lt"/>
                <a:cs typeface="+mn-lt"/>
              </a:rPr>
              <a:t>compétentes</a:t>
            </a:r>
            <a:r>
              <a:rPr lang="en-CA" sz="90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CA" sz="900" err="1">
                <a:solidFill>
                  <a:schemeClr val="bg1"/>
                </a:solidFill>
                <a:ea typeface="+mn-lt"/>
                <a:cs typeface="+mn-lt"/>
              </a:rPr>
              <a:t>adaptables</a:t>
            </a:r>
            <a:r>
              <a:rPr lang="en-CA" sz="900">
                <a:solidFill>
                  <a:schemeClr val="bg1"/>
                </a:solidFill>
                <a:ea typeface="+mn-lt"/>
                <a:cs typeface="+mn-lt"/>
              </a:rPr>
              <a:t> et </a:t>
            </a:r>
            <a:r>
              <a:rPr lang="en-CA" sz="900" err="1">
                <a:solidFill>
                  <a:schemeClr val="bg1"/>
                </a:solidFill>
                <a:ea typeface="+mn-lt"/>
                <a:cs typeface="+mn-lt"/>
              </a:rPr>
              <a:t>maîtrisant</a:t>
            </a:r>
            <a:r>
              <a:rPr lang="en-CA" sz="900">
                <a:solidFill>
                  <a:schemeClr val="bg1"/>
                </a:solidFill>
                <a:ea typeface="+mn-lt"/>
                <a:cs typeface="+mn-lt"/>
              </a:rPr>
              <a:t> le numérique </a:t>
            </a:r>
            <a:r>
              <a:rPr lang="en-CA" sz="900" err="1">
                <a:solidFill>
                  <a:schemeClr val="bg1"/>
                </a:solidFill>
                <a:ea typeface="+mn-lt"/>
                <a:cs typeface="+mn-lt"/>
              </a:rPr>
              <a:t>garantissent</a:t>
            </a:r>
            <a:r>
              <a:rPr lang="en-CA" sz="9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CA" sz="900" err="1">
                <a:solidFill>
                  <a:schemeClr val="bg1"/>
                </a:solidFill>
                <a:ea typeface="+mn-lt"/>
                <a:cs typeface="+mn-lt"/>
              </a:rPr>
              <a:t>l'adoption</a:t>
            </a:r>
            <a:r>
              <a:rPr lang="en-CA" sz="9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CA" sz="900" err="1">
                <a:solidFill>
                  <a:schemeClr val="bg1"/>
                </a:solidFill>
                <a:ea typeface="+mn-lt"/>
                <a:cs typeface="+mn-lt"/>
              </a:rPr>
              <a:t>efficace</a:t>
            </a:r>
            <a:r>
              <a:rPr lang="en-CA" sz="900">
                <a:solidFill>
                  <a:schemeClr val="bg1"/>
                </a:solidFill>
                <a:ea typeface="+mn-lt"/>
                <a:cs typeface="+mn-lt"/>
              </a:rPr>
              <a:t> des </a:t>
            </a:r>
            <a:r>
              <a:rPr lang="en-CA" sz="900" err="1">
                <a:solidFill>
                  <a:schemeClr val="bg1"/>
                </a:solidFill>
                <a:ea typeface="+mn-lt"/>
                <a:cs typeface="+mn-lt"/>
              </a:rPr>
              <a:t>nouvelles</a:t>
            </a:r>
            <a:r>
              <a:rPr lang="en-CA" sz="900">
                <a:solidFill>
                  <a:schemeClr val="bg1"/>
                </a:solidFill>
                <a:ea typeface="+mn-lt"/>
                <a:cs typeface="+mn-lt"/>
              </a:rPr>
              <a:t> technologies et </a:t>
            </a:r>
            <a:r>
              <a:rPr lang="en-CA" sz="900" err="1">
                <a:solidFill>
                  <a:schemeClr val="bg1"/>
                </a:solidFill>
                <a:ea typeface="+mn-lt"/>
                <a:cs typeface="+mn-lt"/>
              </a:rPr>
              <a:t>l'amélioration</a:t>
            </a:r>
            <a:r>
              <a:rPr lang="en-CA" sz="900">
                <a:solidFill>
                  <a:schemeClr val="bg1"/>
                </a:solidFill>
                <a:ea typeface="+mn-lt"/>
                <a:cs typeface="+mn-lt"/>
              </a:rPr>
              <a:t> des </a:t>
            </a:r>
            <a:r>
              <a:rPr lang="en-CA" sz="900" err="1">
                <a:solidFill>
                  <a:schemeClr val="bg1"/>
                </a:solidFill>
                <a:ea typeface="+mn-lt"/>
                <a:cs typeface="+mn-lt"/>
              </a:rPr>
              <a:t>résultats</a:t>
            </a:r>
            <a:r>
              <a:rPr lang="en-CA" sz="900">
                <a:solidFill>
                  <a:schemeClr val="bg1"/>
                </a:solidFill>
                <a:ea typeface="+mn-lt"/>
                <a:cs typeface="+mn-lt"/>
              </a:rPr>
              <a:t>. </a:t>
            </a:r>
            <a:r>
              <a:rPr lang="en-CA" sz="900" err="1">
                <a:solidFill>
                  <a:schemeClr val="bg1"/>
                </a:solidFill>
                <a:ea typeface="+mn-lt"/>
                <a:cs typeface="+mn-lt"/>
              </a:rPr>
              <a:t>L'adhésion</a:t>
            </a:r>
            <a:r>
              <a:rPr lang="en-CA" sz="900">
                <a:solidFill>
                  <a:schemeClr val="bg1"/>
                </a:solidFill>
                <a:ea typeface="+mn-lt"/>
                <a:cs typeface="+mn-lt"/>
              </a:rPr>
              <a:t> des </a:t>
            </a:r>
            <a:r>
              <a:rPr lang="en-CA" sz="900" err="1">
                <a:solidFill>
                  <a:schemeClr val="bg1"/>
                </a:solidFill>
                <a:ea typeface="+mn-lt"/>
                <a:cs typeface="+mn-lt"/>
              </a:rPr>
              <a:t>dirigeants</a:t>
            </a:r>
            <a:r>
              <a:rPr lang="en-CA" sz="900">
                <a:solidFill>
                  <a:schemeClr val="bg1"/>
                </a:solidFill>
                <a:ea typeface="+mn-lt"/>
                <a:cs typeface="+mn-lt"/>
              </a:rPr>
              <a:t> et </a:t>
            </a:r>
            <a:r>
              <a:rPr lang="en-CA" sz="900" err="1">
                <a:solidFill>
                  <a:schemeClr val="bg1"/>
                </a:solidFill>
                <a:ea typeface="+mn-lt"/>
                <a:cs typeface="+mn-lt"/>
              </a:rPr>
              <a:t>l'alignement</a:t>
            </a:r>
            <a:r>
              <a:rPr lang="en-CA" sz="9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CA" sz="900" err="1">
                <a:solidFill>
                  <a:schemeClr val="bg1"/>
                </a:solidFill>
                <a:ea typeface="+mn-lt"/>
                <a:cs typeface="+mn-lt"/>
              </a:rPr>
              <a:t>culturel</a:t>
            </a:r>
            <a:r>
              <a:rPr lang="en-CA" sz="9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CA" sz="900" err="1">
                <a:solidFill>
                  <a:schemeClr val="bg1"/>
                </a:solidFill>
                <a:ea typeface="+mn-lt"/>
                <a:cs typeface="+mn-lt"/>
              </a:rPr>
              <a:t>sont</a:t>
            </a:r>
            <a:r>
              <a:rPr lang="en-CA" sz="9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CA" sz="900" err="1">
                <a:solidFill>
                  <a:schemeClr val="bg1"/>
                </a:solidFill>
                <a:ea typeface="+mn-lt"/>
                <a:cs typeface="+mn-lt"/>
              </a:rPr>
              <a:t>essentiels</a:t>
            </a:r>
            <a:r>
              <a:rPr lang="en-CA" sz="900">
                <a:solidFill>
                  <a:schemeClr val="bg1"/>
                </a:solidFill>
                <a:ea typeface="+mn-lt"/>
                <a:cs typeface="+mn-lt"/>
              </a:rPr>
              <a:t> pour </a:t>
            </a:r>
            <a:r>
              <a:rPr lang="en-CA" sz="900" err="1">
                <a:solidFill>
                  <a:schemeClr val="bg1"/>
                </a:solidFill>
                <a:ea typeface="+mn-lt"/>
                <a:cs typeface="+mn-lt"/>
              </a:rPr>
              <a:t>pérenniser</a:t>
            </a:r>
            <a:r>
              <a:rPr lang="en-CA" sz="900">
                <a:solidFill>
                  <a:schemeClr val="bg1"/>
                </a:solidFill>
                <a:ea typeface="+mn-lt"/>
                <a:cs typeface="+mn-lt"/>
              </a:rPr>
              <a:t> le </a:t>
            </a:r>
            <a:r>
              <a:rPr lang="en-CA" sz="900" err="1">
                <a:solidFill>
                  <a:schemeClr val="bg1"/>
                </a:solidFill>
                <a:ea typeface="+mn-lt"/>
                <a:cs typeface="+mn-lt"/>
              </a:rPr>
              <a:t>changement</a:t>
            </a:r>
            <a:r>
              <a:rPr lang="en-CA" sz="900">
                <a:solidFill>
                  <a:schemeClr val="bg1"/>
                </a:solidFill>
                <a:ea typeface="+mn-lt"/>
                <a:cs typeface="+mn-lt"/>
              </a:rPr>
              <a:t>.</a:t>
            </a:r>
            <a:endParaRPr lang="en-US" sz="135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7E469F-67E1-79B5-22C5-03F596880273}"/>
              </a:ext>
            </a:extLst>
          </p:cNvPr>
          <p:cNvSpPr txBox="1"/>
          <p:nvPr/>
        </p:nvSpPr>
        <p:spPr>
          <a:xfrm>
            <a:off x="3508180" y="2842839"/>
            <a:ext cx="1983635" cy="1315745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r>
              <a:rPr lang="en-CA" sz="900">
                <a:solidFill>
                  <a:schemeClr val="bg1"/>
                </a:solidFill>
                <a:ea typeface="+mn-lt"/>
                <a:cs typeface="+mn-lt"/>
              </a:rPr>
              <a:t>Des processus </a:t>
            </a:r>
            <a:r>
              <a:rPr lang="en-CA" sz="900" err="1">
                <a:solidFill>
                  <a:schemeClr val="bg1"/>
                </a:solidFill>
                <a:ea typeface="+mn-lt"/>
                <a:cs typeface="+mn-lt"/>
              </a:rPr>
              <a:t>rationalisés</a:t>
            </a:r>
            <a:r>
              <a:rPr lang="en-CA" sz="900">
                <a:solidFill>
                  <a:schemeClr val="bg1"/>
                </a:solidFill>
                <a:ea typeface="+mn-lt"/>
                <a:cs typeface="+mn-lt"/>
              </a:rPr>
              <a:t> et </a:t>
            </a:r>
            <a:r>
              <a:rPr lang="en-CA" sz="900" err="1">
                <a:solidFill>
                  <a:schemeClr val="bg1"/>
                </a:solidFill>
                <a:ea typeface="+mn-lt"/>
                <a:cs typeface="+mn-lt"/>
              </a:rPr>
              <a:t>résilients</a:t>
            </a:r>
            <a:r>
              <a:rPr lang="en-CA" sz="9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CA" sz="900" err="1">
                <a:solidFill>
                  <a:schemeClr val="bg1"/>
                </a:solidFill>
                <a:ea typeface="+mn-lt"/>
                <a:cs typeface="+mn-lt"/>
              </a:rPr>
              <a:t>permettent</a:t>
            </a:r>
            <a:r>
              <a:rPr lang="en-CA" sz="900">
                <a:solidFill>
                  <a:schemeClr val="bg1"/>
                </a:solidFill>
                <a:ea typeface="+mn-lt"/>
                <a:cs typeface="+mn-lt"/>
              </a:rPr>
              <a:t> au MDN/FAC de </a:t>
            </a:r>
            <a:r>
              <a:rPr lang="en-CA" sz="900" err="1">
                <a:solidFill>
                  <a:schemeClr val="bg1"/>
                </a:solidFill>
                <a:ea typeface="+mn-lt"/>
                <a:cs typeface="+mn-lt"/>
              </a:rPr>
              <a:t>réagir</a:t>
            </a:r>
            <a:r>
              <a:rPr lang="en-CA" sz="9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CA" sz="900" err="1">
                <a:solidFill>
                  <a:schemeClr val="bg1"/>
                </a:solidFill>
                <a:ea typeface="+mn-lt"/>
                <a:cs typeface="+mn-lt"/>
              </a:rPr>
              <a:t>rapidement</a:t>
            </a:r>
            <a:r>
              <a:rPr lang="en-CA" sz="900">
                <a:solidFill>
                  <a:schemeClr val="bg1"/>
                </a:solidFill>
                <a:ea typeface="+mn-lt"/>
                <a:cs typeface="+mn-lt"/>
              </a:rPr>
              <a:t> aux menaces </a:t>
            </a:r>
            <a:r>
              <a:rPr lang="en-CA" sz="900" err="1">
                <a:solidFill>
                  <a:schemeClr val="bg1"/>
                </a:solidFill>
                <a:ea typeface="+mn-lt"/>
                <a:cs typeface="+mn-lt"/>
              </a:rPr>
              <a:t>en</a:t>
            </a:r>
            <a:r>
              <a:rPr lang="en-CA" sz="9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CA" sz="900" err="1">
                <a:solidFill>
                  <a:schemeClr val="bg1"/>
                </a:solidFill>
                <a:ea typeface="+mn-lt"/>
                <a:cs typeface="+mn-lt"/>
              </a:rPr>
              <a:t>constante</a:t>
            </a:r>
            <a:r>
              <a:rPr lang="en-CA" sz="9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CA" sz="900" err="1">
                <a:solidFill>
                  <a:schemeClr val="bg1"/>
                </a:solidFill>
                <a:ea typeface="+mn-lt"/>
                <a:cs typeface="+mn-lt"/>
              </a:rPr>
              <a:t>évolution</a:t>
            </a:r>
            <a:r>
              <a:rPr lang="en-CA" sz="900">
                <a:solidFill>
                  <a:schemeClr val="bg1"/>
                </a:solidFill>
                <a:ea typeface="+mn-lt"/>
                <a:cs typeface="+mn-lt"/>
              </a:rPr>
              <a:t> et aux exigences </a:t>
            </a:r>
            <a:r>
              <a:rPr lang="en-CA" sz="900" err="1">
                <a:solidFill>
                  <a:schemeClr val="bg1"/>
                </a:solidFill>
                <a:ea typeface="+mn-lt"/>
                <a:cs typeface="+mn-lt"/>
              </a:rPr>
              <a:t>opérationnelles</a:t>
            </a:r>
            <a:r>
              <a:rPr lang="en-CA" sz="900">
                <a:solidFill>
                  <a:schemeClr val="bg1"/>
                </a:solidFill>
                <a:ea typeface="+mn-lt"/>
                <a:cs typeface="+mn-lt"/>
              </a:rPr>
              <a:t>. Des flux de travail </a:t>
            </a:r>
            <a:r>
              <a:rPr lang="en-CA" sz="900" err="1">
                <a:solidFill>
                  <a:schemeClr val="bg1"/>
                </a:solidFill>
                <a:ea typeface="+mn-lt"/>
                <a:cs typeface="+mn-lt"/>
              </a:rPr>
              <a:t>optimisés</a:t>
            </a:r>
            <a:r>
              <a:rPr lang="en-CA" sz="9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CA" sz="900" err="1">
                <a:solidFill>
                  <a:schemeClr val="bg1"/>
                </a:solidFill>
                <a:ea typeface="+mn-lt"/>
                <a:cs typeface="+mn-lt"/>
              </a:rPr>
              <a:t>numériquement</a:t>
            </a:r>
            <a:r>
              <a:rPr lang="en-CA" sz="9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CA" sz="900" err="1">
                <a:solidFill>
                  <a:schemeClr val="bg1"/>
                </a:solidFill>
                <a:ea typeface="+mn-lt"/>
                <a:cs typeface="+mn-lt"/>
              </a:rPr>
              <a:t>améliorent</a:t>
            </a:r>
            <a:r>
              <a:rPr lang="en-CA" sz="9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CA" sz="900" err="1">
                <a:solidFill>
                  <a:schemeClr val="bg1"/>
                </a:solidFill>
                <a:ea typeface="+mn-lt"/>
                <a:cs typeface="+mn-lt"/>
              </a:rPr>
              <a:t>l'efficacité</a:t>
            </a:r>
            <a:r>
              <a:rPr lang="en-CA" sz="90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CA" sz="900" err="1">
                <a:solidFill>
                  <a:schemeClr val="bg1"/>
                </a:solidFill>
                <a:ea typeface="+mn-lt"/>
                <a:cs typeface="+mn-lt"/>
              </a:rPr>
              <a:t>réduisent</a:t>
            </a:r>
            <a:r>
              <a:rPr lang="en-CA" sz="900">
                <a:solidFill>
                  <a:schemeClr val="bg1"/>
                </a:solidFill>
                <a:ea typeface="+mn-lt"/>
                <a:cs typeface="+mn-lt"/>
              </a:rPr>
              <a:t> les </a:t>
            </a:r>
            <a:r>
              <a:rPr lang="en-CA" sz="900" err="1">
                <a:solidFill>
                  <a:schemeClr val="bg1"/>
                </a:solidFill>
                <a:ea typeface="+mn-lt"/>
                <a:cs typeface="+mn-lt"/>
              </a:rPr>
              <a:t>risques</a:t>
            </a:r>
            <a:r>
              <a:rPr lang="en-CA" sz="900">
                <a:solidFill>
                  <a:schemeClr val="bg1"/>
                </a:solidFill>
                <a:ea typeface="+mn-lt"/>
                <a:cs typeface="+mn-lt"/>
              </a:rPr>
              <a:t> et </a:t>
            </a:r>
            <a:r>
              <a:rPr lang="en-CA" sz="900" err="1">
                <a:solidFill>
                  <a:schemeClr val="bg1"/>
                </a:solidFill>
                <a:ea typeface="+mn-lt"/>
                <a:cs typeface="+mn-lt"/>
              </a:rPr>
              <a:t>favorisent</a:t>
            </a:r>
            <a:r>
              <a:rPr lang="en-CA" sz="9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CA" sz="900" err="1">
                <a:solidFill>
                  <a:schemeClr val="bg1"/>
                </a:solidFill>
                <a:ea typeface="+mn-lt"/>
                <a:cs typeface="+mn-lt"/>
              </a:rPr>
              <a:t>l'interopérabilité</a:t>
            </a:r>
            <a:r>
              <a:rPr lang="en-CA" sz="900">
                <a:solidFill>
                  <a:schemeClr val="bg1"/>
                </a:solidFill>
                <a:ea typeface="+mn-lt"/>
                <a:cs typeface="+mn-lt"/>
              </a:rPr>
              <a:t> avec les </a:t>
            </a:r>
            <a:r>
              <a:rPr lang="en-CA" sz="900" err="1">
                <a:solidFill>
                  <a:schemeClr val="bg1"/>
                </a:solidFill>
                <a:ea typeface="+mn-lt"/>
                <a:cs typeface="+mn-lt"/>
              </a:rPr>
              <a:t>partenaires</a:t>
            </a:r>
            <a:r>
              <a:rPr lang="en-CA" sz="900">
                <a:solidFill>
                  <a:schemeClr val="bg1"/>
                </a:solidFill>
                <a:ea typeface="+mn-lt"/>
                <a:cs typeface="+mn-lt"/>
              </a:rPr>
              <a:t> et les </a:t>
            </a:r>
            <a:r>
              <a:rPr lang="en-CA" sz="900" err="1">
                <a:solidFill>
                  <a:schemeClr val="bg1"/>
                </a:solidFill>
                <a:ea typeface="+mn-lt"/>
                <a:cs typeface="+mn-lt"/>
              </a:rPr>
              <a:t>alliés</a:t>
            </a:r>
            <a:r>
              <a:rPr lang="en-CA" sz="900">
                <a:solidFill>
                  <a:schemeClr val="bg1"/>
                </a:solidFill>
                <a:ea typeface="+mn-lt"/>
                <a:cs typeface="+mn-lt"/>
              </a:rPr>
              <a:t>.</a:t>
            </a:r>
            <a:endParaRPr lang="en-US" sz="135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BD4106-30D3-30F6-CE67-27B1D537B654}"/>
              </a:ext>
            </a:extLst>
          </p:cNvPr>
          <p:cNvSpPr txBox="1"/>
          <p:nvPr/>
        </p:nvSpPr>
        <p:spPr>
          <a:xfrm>
            <a:off x="5756382" y="2853663"/>
            <a:ext cx="1983635" cy="1315745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r>
              <a:rPr lang="en-CA" sz="900">
                <a:solidFill>
                  <a:schemeClr val="bg1"/>
                </a:solidFill>
                <a:ea typeface="+mn-lt"/>
                <a:cs typeface="+mn-lt"/>
              </a:rPr>
              <a:t>Les technologies </a:t>
            </a:r>
            <a:r>
              <a:rPr lang="en-CA" sz="900" err="1">
                <a:solidFill>
                  <a:schemeClr val="bg1"/>
                </a:solidFill>
                <a:ea typeface="+mn-lt"/>
                <a:cs typeface="+mn-lt"/>
              </a:rPr>
              <a:t>avancées</a:t>
            </a:r>
            <a:r>
              <a:rPr lang="en-CA" sz="90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CA" sz="900" err="1">
                <a:solidFill>
                  <a:schemeClr val="bg1"/>
                </a:solidFill>
                <a:ea typeface="+mn-lt"/>
                <a:cs typeface="+mn-lt"/>
              </a:rPr>
              <a:t>telles</a:t>
            </a:r>
            <a:r>
              <a:rPr lang="en-CA" sz="900">
                <a:solidFill>
                  <a:schemeClr val="bg1"/>
                </a:solidFill>
                <a:ea typeface="+mn-lt"/>
                <a:cs typeface="+mn-lt"/>
              </a:rPr>
              <a:t> que </a:t>
            </a:r>
            <a:r>
              <a:rPr lang="en-CA" sz="900" err="1">
                <a:solidFill>
                  <a:schemeClr val="bg1"/>
                </a:solidFill>
                <a:ea typeface="+mn-lt"/>
                <a:cs typeface="+mn-lt"/>
              </a:rPr>
              <a:t>l'intelligence</a:t>
            </a:r>
            <a:r>
              <a:rPr lang="en-CA" sz="9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CA" sz="900" err="1">
                <a:solidFill>
                  <a:schemeClr val="bg1"/>
                </a:solidFill>
                <a:ea typeface="+mn-lt"/>
                <a:cs typeface="+mn-lt"/>
              </a:rPr>
              <a:t>artificielle</a:t>
            </a:r>
            <a:r>
              <a:rPr lang="en-CA" sz="900">
                <a:solidFill>
                  <a:schemeClr val="bg1"/>
                </a:solidFill>
                <a:ea typeface="+mn-lt"/>
                <a:cs typeface="+mn-lt"/>
              </a:rPr>
              <a:t>, le </a:t>
            </a:r>
            <a:r>
              <a:rPr lang="en-CA" sz="900" err="1">
                <a:solidFill>
                  <a:schemeClr val="bg1"/>
                </a:solidFill>
                <a:ea typeface="+mn-lt"/>
                <a:cs typeface="+mn-lt"/>
              </a:rPr>
              <a:t>nuage</a:t>
            </a:r>
            <a:r>
              <a:rPr lang="en-CA" sz="9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CA" sz="900" err="1">
                <a:solidFill>
                  <a:schemeClr val="bg1"/>
                </a:solidFill>
                <a:ea typeface="+mn-lt"/>
                <a:cs typeface="+mn-lt"/>
              </a:rPr>
              <a:t>informatique</a:t>
            </a:r>
            <a:r>
              <a:rPr lang="en-CA" sz="900">
                <a:solidFill>
                  <a:schemeClr val="bg1"/>
                </a:solidFill>
                <a:ea typeface="+mn-lt"/>
                <a:cs typeface="+mn-lt"/>
              </a:rPr>
              <a:t> et les communications </a:t>
            </a:r>
            <a:r>
              <a:rPr lang="en-CA" sz="900" err="1">
                <a:solidFill>
                  <a:schemeClr val="bg1"/>
                </a:solidFill>
                <a:ea typeface="+mn-lt"/>
                <a:cs typeface="+mn-lt"/>
              </a:rPr>
              <a:t>sécurisées</a:t>
            </a:r>
            <a:r>
              <a:rPr lang="en-CA" sz="90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CA" sz="900" err="1">
                <a:solidFill>
                  <a:schemeClr val="bg1"/>
                </a:solidFill>
                <a:ea typeface="+mn-lt"/>
                <a:cs typeface="+mn-lt"/>
              </a:rPr>
              <a:t>sont</a:t>
            </a:r>
            <a:r>
              <a:rPr lang="en-CA" sz="900">
                <a:solidFill>
                  <a:schemeClr val="bg1"/>
                </a:solidFill>
                <a:ea typeface="+mn-lt"/>
                <a:cs typeface="+mn-lt"/>
              </a:rPr>
              <a:t> des </a:t>
            </a:r>
            <a:r>
              <a:rPr lang="en-CA" sz="900" err="1">
                <a:solidFill>
                  <a:schemeClr val="bg1"/>
                </a:solidFill>
                <a:ea typeface="+mn-lt"/>
                <a:cs typeface="+mn-lt"/>
              </a:rPr>
              <a:t>outils</a:t>
            </a:r>
            <a:r>
              <a:rPr lang="en-CA" sz="9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CA" sz="900" err="1">
                <a:solidFill>
                  <a:schemeClr val="bg1"/>
                </a:solidFill>
                <a:ea typeface="+mn-lt"/>
                <a:cs typeface="+mn-lt"/>
              </a:rPr>
              <a:t>essentiels</a:t>
            </a:r>
            <a:r>
              <a:rPr lang="en-CA" sz="900">
                <a:solidFill>
                  <a:schemeClr val="bg1"/>
                </a:solidFill>
                <a:ea typeface="+mn-lt"/>
                <a:cs typeface="+mn-lt"/>
              </a:rPr>
              <a:t>. Elles </a:t>
            </a:r>
            <a:r>
              <a:rPr lang="en-CA" sz="900" err="1">
                <a:solidFill>
                  <a:schemeClr val="bg1"/>
                </a:solidFill>
                <a:ea typeface="+mn-lt"/>
                <a:cs typeface="+mn-lt"/>
              </a:rPr>
              <a:t>améliorent</a:t>
            </a:r>
            <a:r>
              <a:rPr lang="en-CA" sz="900">
                <a:solidFill>
                  <a:schemeClr val="bg1"/>
                </a:solidFill>
                <a:ea typeface="+mn-lt"/>
                <a:cs typeface="+mn-lt"/>
              </a:rPr>
              <a:t> la </a:t>
            </a:r>
            <a:r>
              <a:rPr lang="en-CA" sz="900" err="1">
                <a:solidFill>
                  <a:schemeClr val="bg1"/>
                </a:solidFill>
                <a:ea typeface="+mn-lt"/>
                <a:cs typeface="+mn-lt"/>
              </a:rPr>
              <a:t>connaissance</a:t>
            </a:r>
            <a:r>
              <a:rPr lang="en-CA" sz="900">
                <a:solidFill>
                  <a:schemeClr val="bg1"/>
                </a:solidFill>
                <a:ea typeface="+mn-lt"/>
                <a:cs typeface="+mn-lt"/>
              </a:rPr>
              <a:t> de la situation, la prise de </a:t>
            </a:r>
            <a:r>
              <a:rPr lang="en-CA" sz="900" err="1">
                <a:solidFill>
                  <a:schemeClr val="bg1"/>
                </a:solidFill>
                <a:ea typeface="+mn-lt"/>
                <a:cs typeface="+mn-lt"/>
              </a:rPr>
              <a:t>décision</a:t>
            </a:r>
            <a:r>
              <a:rPr lang="en-CA" sz="900">
                <a:solidFill>
                  <a:schemeClr val="bg1"/>
                </a:solidFill>
                <a:ea typeface="+mn-lt"/>
                <a:cs typeface="+mn-lt"/>
              </a:rPr>
              <a:t> et les </a:t>
            </a:r>
            <a:r>
              <a:rPr lang="en-CA" sz="900" err="1">
                <a:solidFill>
                  <a:schemeClr val="bg1"/>
                </a:solidFill>
                <a:ea typeface="+mn-lt"/>
                <a:cs typeface="+mn-lt"/>
              </a:rPr>
              <a:t>capacités</a:t>
            </a:r>
            <a:r>
              <a:rPr lang="en-CA" sz="9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CA" sz="900" err="1">
                <a:solidFill>
                  <a:schemeClr val="bg1"/>
                </a:solidFill>
                <a:ea typeface="+mn-lt"/>
                <a:cs typeface="+mn-lt"/>
              </a:rPr>
              <a:t>opérationnelles</a:t>
            </a:r>
            <a:r>
              <a:rPr lang="en-CA" sz="900">
                <a:solidFill>
                  <a:schemeClr val="bg1"/>
                </a:solidFill>
                <a:ea typeface="+mn-lt"/>
                <a:cs typeface="+mn-lt"/>
              </a:rPr>
              <a:t>, tout </a:t>
            </a:r>
            <a:r>
              <a:rPr lang="en-CA" sz="900" err="1">
                <a:solidFill>
                  <a:schemeClr val="bg1"/>
                </a:solidFill>
                <a:ea typeface="+mn-lt"/>
                <a:cs typeface="+mn-lt"/>
              </a:rPr>
              <a:t>en</a:t>
            </a:r>
            <a:r>
              <a:rPr lang="en-CA" sz="9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CA" sz="900" err="1">
                <a:solidFill>
                  <a:schemeClr val="bg1"/>
                </a:solidFill>
                <a:ea typeface="+mn-lt"/>
                <a:cs typeface="+mn-lt"/>
              </a:rPr>
              <a:t>garantissant</a:t>
            </a:r>
            <a:r>
              <a:rPr lang="en-CA" sz="900">
                <a:solidFill>
                  <a:schemeClr val="bg1"/>
                </a:solidFill>
                <a:ea typeface="+mn-lt"/>
                <a:cs typeface="+mn-lt"/>
              </a:rPr>
              <a:t> la </a:t>
            </a:r>
            <a:r>
              <a:rPr lang="en-CA" sz="900" err="1">
                <a:solidFill>
                  <a:schemeClr val="bg1"/>
                </a:solidFill>
                <a:ea typeface="+mn-lt"/>
                <a:cs typeface="+mn-lt"/>
              </a:rPr>
              <a:t>sécurité</a:t>
            </a:r>
            <a:r>
              <a:rPr lang="en-CA" sz="900">
                <a:solidFill>
                  <a:schemeClr val="bg1"/>
                </a:solidFill>
                <a:ea typeface="+mn-lt"/>
                <a:cs typeface="+mn-lt"/>
              </a:rPr>
              <a:t> des données et la </a:t>
            </a:r>
            <a:r>
              <a:rPr lang="en-CA" sz="900" err="1">
                <a:solidFill>
                  <a:schemeClr val="bg1"/>
                </a:solidFill>
                <a:ea typeface="+mn-lt"/>
                <a:cs typeface="+mn-lt"/>
              </a:rPr>
              <a:t>préparation</a:t>
            </a:r>
            <a:r>
              <a:rPr lang="en-CA" sz="900">
                <a:solidFill>
                  <a:schemeClr val="bg1"/>
                </a:solidFill>
                <a:ea typeface="+mn-lt"/>
                <a:cs typeface="+mn-lt"/>
              </a:rPr>
              <a:t> aux missions.</a:t>
            </a:r>
            <a:endParaRPr lang="en-US" sz="135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CAAE67-5164-C467-E898-E12A5EA57218}"/>
              </a:ext>
            </a:extLst>
          </p:cNvPr>
          <p:cNvSpPr txBox="1"/>
          <p:nvPr/>
        </p:nvSpPr>
        <p:spPr>
          <a:xfrm>
            <a:off x="1208918" y="2447790"/>
            <a:ext cx="1890007" cy="438582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algn="ctr">
              <a:buNone/>
            </a:pPr>
            <a:r>
              <a:rPr lang="en-CA" sz="2400" b="1">
                <a:solidFill>
                  <a:schemeClr val="bg1"/>
                </a:solidFill>
                <a:latin typeface="Aptos"/>
              </a:rPr>
              <a:t>Personnel</a:t>
            </a:r>
            <a:endParaRPr lang="en-CA" sz="2400" b="1" err="1">
              <a:solidFill>
                <a:schemeClr val="bg1"/>
              </a:solidFill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B0FC25-D847-90F2-C055-1D25DDA971E3}"/>
              </a:ext>
            </a:extLst>
          </p:cNvPr>
          <p:cNvSpPr txBox="1"/>
          <p:nvPr/>
        </p:nvSpPr>
        <p:spPr>
          <a:xfrm>
            <a:off x="3694873" y="2419200"/>
            <a:ext cx="1610252" cy="438582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>
              <a:buNone/>
            </a:pPr>
            <a:r>
              <a:rPr lang="en-CA" sz="2400" b="1">
                <a:solidFill>
                  <a:schemeClr val="bg1"/>
                </a:solidFill>
                <a:latin typeface="Aptos"/>
              </a:rPr>
              <a:t>Processus</a:t>
            </a:r>
            <a:endParaRPr lang="en-CA" sz="2400" b="1">
              <a:solidFill>
                <a:schemeClr val="bg1"/>
              </a:solidFill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F7F83A-C0C3-F100-5213-B9AF5FC48F04}"/>
              </a:ext>
            </a:extLst>
          </p:cNvPr>
          <p:cNvSpPr txBox="1"/>
          <p:nvPr/>
        </p:nvSpPr>
        <p:spPr>
          <a:xfrm>
            <a:off x="5821025" y="2419200"/>
            <a:ext cx="1854348" cy="438582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>
              <a:buNone/>
            </a:pPr>
            <a:r>
              <a:rPr lang="en-CA" sz="2400" b="1">
                <a:solidFill>
                  <a:schemeClr val="bg1"/>
                </a:solidFill>
                <a:latin typeface="Aptos"/>
              </a:rPr>
              <a:t>Technologie</a:t>
            </a:r>
            <a:endParaRPr lang="en-CA" sz="2400" b="1">
              <a:solidFill>
                <a:schemeClr val="bg1"/>
              </a:solidFill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0D0FDD-11A4-D77F-40C5-EF675A3ECAE6}"/>
              </a:ext>
            </a:extLst>
          </p:cNvPr>
          <p:cNvSpPr txBox="1"/>
          <p:nvPr/>
        </p:nvSpPr>
        <p:spPr>
          <a:xfrm>
            <a:off x="1051980" y="4364477"/>
            <a:ext cx="6771194" cy="530915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en-CA" sz="1500" b="1">
                <a:solidFill>
                  <a:schemeClr val="tx2">
                    <a:lumMod val="75000"/>
                  </a:schemeClr>
                </a:solidFill>
                <a:latin typeface="Aptos"/>
              </a:rPr>
              <a:t>AU CŒUR DE NOTRE FONDATION NUMÉRIQUE</a:t>
            </a:r>
            <a:endParaRPr lang="en-US" sz="1500" b="1">
              <a:solidFill>
                <a:schemeClr val="tx2">
                  <a:lumMod val="75000"/>
                </a:schemeClr>
              </a:solidFill>
              <a:latin typeface="Aptos"/>
            </a:endParaRPr>
          </a:p>
          <a:p>
            <a:pPr algn="ctr">
              <a:buNone/>
            </a:pPr>
            <a:endParaRPr lang="en-CA" sz="1500" b="1">
              <a:solidFill>
                <a:schemeClr val="tx2">
                  <a:lumMod val="75000"/>
                </a:schemeClr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3695970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2ED2ECD3-6997-6C3C-CC85-BACF09CFFC23}"/>
              </a:ext>
            </a:extLst>
          </p:cNvPr>
          <p:cNvSpPr txBox="1">
            <a:spLocks/>
          </p:cNvSpPr>
          <p:nvPr/>
        </p:nvSpPr>
        <p:spPr>
          <a:xfrm>
            <a:off x="2452401" y="118587"/>
            <a:ext cx="3581399" cy="80406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57189"/>
            <a:r>
              <a:rPr lang="en-US" sz="2100" b="1" dirty="0">
                <a:solidFill>
                  <a:prstClr val="white"/>
                </a:solidFill>
                <a:latin typeface="Aptos" panose="020B0004020202020204" pitchFamily="34" charset="0"/>
                <a:ea typeface="Arial"/>
                <a:cs typeface="Arial"/>
              </a:rPr>
              <a:t>Who We Are</a:t>
            </a:r>
            <a:endParaRPr lang="en-US" sz="2100" dirty="0">
              <a:solidFill>
                <a:prstClr val="white"/>
              </a:solidFill>
              <a:latin typeface="Aptos" panose="020B00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9643C41-EA6A-7AB8-88CC-09823885B330}"/>
              </a:ext>
            </a:extLst>
          </p:cNvPr>
          <p:cNvGrpSpPr/>
          <p:nvPr/>
        </p:nvGrpSpPr>
        <p:grpSpPr>
          <a:xfrm>
            <a:off x="5809898" y="1386328"/>
            <a:ext cx="2612991" cy="1925924"/>
            <a:chOff x="5809897" y="1386327"/>
            <a:chExt cx="2409263" cy="178807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3652F2C-32DF-250B-0858-317FA0F464DC}"/>
                </a:ext>
              </a:extLst>
            </p:cNvPr>
            <p:cNvSpPr/>
            <p:nvPr/>
          </p:nvSpPr>
          <p:spPr>
            <a:xfrm rot="18571180">
              <a:off x="6182559" y="1391962"/>
              <a:ext cx="1618512" cy="178807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CA" sz="840" b="1" i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A7EEFAE-0F4B-1ED5-2854-13C5DF3B81DD}"/>
                </a:ext>
              </a:extLst>
            </p:cNvPr>
            <p:cNvSpPr/>
            <p:nvPr/>
          </p:nvSpPr>
          <p:spPr>
            <a:xfrm rot="2408848">
              <a:off x="6193916" y="1386327"/>
              <a:ext cx="1618512" cy="1788076"/>
            </a:xfrm>
            <a:prstGeom prst="round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CA" sz="840" b="1" i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76275FFB-D6BF-D52D-3C1E-B4DCEE1C746C}"/>
                </a:ext>
              </a:extLst>
            </p:cNvPr>
            <p:cNvSpPr/>
            <p:nvPr/>
          </p:nvSpPr>
          <p:spPr>
            <a:xfrm>
              <a:off x="5809897" y="1710394"/>
              <a:ext cx="2409263" cy="1139942"/>
            </a:xfrm>
            <a:prstGeom prst="roundRect">
              <a:avLst/>
            </a:prstGeom>
            <a:solidFill>
              <a:srgbClr val="F27138"/>
            </a:solidFill>
            <a:ln w="12700">
              <a:solidFill>
                <a:schemeClr val="accent6">
                  <a:lumMod val="20000"/>
                  <a:lumOff val="8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r>
                <a:rPr lang="en-CA" sz="1050" b="1" i="1" dirty="0">
                  <a:solidFill>
                    <a:prstClr val="white"/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  <a:t>Enable DND/CAF digital ambitions by creating efficiencies and synergies to accelerate the Defence Team's modernization efforts ​</a:t>
              </a:r>
            </a:p>
          </p:txBody>
        </p:sp>
      </p:grpSp>
      <p:sp>
        <p:nvSpPr>
          <p:cNvPr id="4" name="Subtitle 6">
            <a:extLst>
              <a:ext uri="{FF2B5EF4-FFF2-40B4-BE49-F238E27FC236}">
                <a16:creationId xmlns:a16="http://schemas.microsoft.com/office/drawing/2014/main" id="{C4736243-85D9-3FEA-1156-1F829E514788}"/>
              </a:ext>
            </a:extLst>
          </p:cNvPr>
          <p:cNvSpPr txBox="1">
            <a:spLocks/>
          </p:cNvSpPr>
          <p:nvPr/>
        </p:nvSpPr>
        <p:spPr>
          <a:xfrm>
            <a:off x="320288" y="866561"/>
            <a:ext cx="7772400" cy="19259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189">
              <a:buNone/>
            </a:pPr>
            <a:r>
              <a:rPr lang="en-US" sz="2400">
                <a:solidFill>
                  <a:srgbClr val="1F497D">
                    <a:lumMod val="50000"/>
                  </a:srgbClr>
                </a:solidFill>
                <a:latin typeface="Calibri"/>
              </a:rPr>
              <a:t>
</a:t>
            </a:r>
            <a:endParaRPr lang="en-US" sz="2400">
              <a:solidFill>
                <a:srgbClr val="1F497D">
                  <a:lumMod val="50000"/>
                </a:srgb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D6FDF4-F36C-2D4A-FFF4-784DB729C3F6}"/>
              </a:ext>
            </a:extLst>
          </p:cNvPr>
          <p:cNvSpPr txBox="1"/>
          <p:nvPr/>
        </p:nvSpPr>
        <p:spPr>
          <a:xfrm>
            <a:off x="312941" y="1147622"/>
            <a:ext cx="5023624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89">
              <a:spcAft>
                <a:spcPts val="863"/>
              </a:spcAft>
            </a:pPr>
            <a:r>
              <a:rPr lang="en-CA" sz="1200" dirty="0">
                <a:solidFill>
                  <a:srgbClr val="1F497D">
                    <a:lumMod val="75000"/>
                  </a:srgbClr>
                </a:solidFill>
                <a:latin typeface="Aptos" panose="020B0004020202020204" pitchFamily="34" charset="0"/>
              </a:rPr>
              <a:t>The Digital Services Group (DSG) leads digital transformation across the Department of National Defence and Canadian Armed Forces (DND/CAF). We deliver modern technologies, tools, and practices that strengthen the Defence Team’s digital foundation, improve information management, and enable secure, data-driven decision-making. Our mission is to provide timely, trusted, and secure digital services that support the success of the Defence Team.</a:t>
            </a:r>
          </a:p>
          <a:p>
            <a:pPr defTabSz="457189">
              <a:spcAft>
                <a:spcPts val="863"/>
              </a:spcAft>
            </a:pPr>
            <a:r>
              <a:rPr lang="en-CA" sz="1200" dirty="0">
                <a:solidFill>
                  <a:srgbClr val="1F497D">
                    <a:lumMod val="75000"/>
                  </a:srgbClr>
                </a:solidFill>
                <a:latin typeface="Aptos" panose="020B0004020202020204" pitchFamily="34" charset="0"/>
              </a:rPr>
              <a:t>DSG provides leadership, guidance, and service delivery across several key areas:</a:t>
            </a:r>
          </a:p>
          <a:p>
            <a:pPr marL="285743" indent="-285743" defTabSz="457189">
              <a:buFont typeface="Arial" panose="020B0604020202020204" pitchFamily="34" charset="0"/>
              <a:buChar char="•"/>
            </a:pPr>
            <a:r>
              <a:rPr lang="en-CA" sz="1200" dirty="0">
                <a:solidFill>
                  <a:srgbClr val="1F497D">
                    <a:lumMod val="75000"/>
                  </a:srgbClr>
                </a:solidFill>
                <a:latin typeface="Aptos" panose="020B0004020202020204" pitchFamily="34" charset="0"/>
              </a:rPr>
              <a:t>Data and Analytics</a:t>
            </a:r>
          </a:p>
          <a:p>
            <a:pPr marL="285743" indent="-285743" defTabSz="457189">
              <a:buFont typeface="Arial" panose="020B0604020202020204" pitchFamily="34" charset="0"/>
              <a:buChar char="•"/>
            </a:pPr>
            <a:r>
              <a:rPr lang="en-CA" sz="1200" dirty="0">
                <a:solidFill>
                  <a:srgbClr val="1F497D">
                    <a:lumMod val="75000"/>
                  </a:srgbClr>
                </a:solidFill>
                <a:latin typeface="Aptos" panose="020B0004020202020204" pitchFamily="34" charset="0"/>
              </a:rPr>
              <a:t>Enterprise Resource Planning (ERP) Modernization</a:t>
            </a:r>
          </a:p>
          <a:p>
            <a:pPr marL="285743" indent="-285743" defTabSz="457189">
              <a:buFont typeface="Arial" panose="020B0604020202020204" pitchFamily="34" charset="0"/>
              <a:buChar char="•"/>
            </a:pPr>
            <a:r>
              <a:rPr lang="en-CA" sz="1200" dirty="0">
                <a:solidFill>
                  <a:srgbClr val="1F497D">
                    <a:lumMod val="75000"/>
                  </a:srgbClr>
                </a:solidFill>
                <a:latin typeface="Aptos" panose="020B0004020202020204" pitchFamily="34" charset="0"/>
              </a:rPr>
              <a:t>Information Management (IM)</a:t>
            </a:r>
          </a:p>
          <a:p>
            <a:pPr marL="285743" indent="-285743" defTabSz="457189">
              <a:buFont typeface="Arial" panose="020B0604020202020204" pitchFamily="34" charset="0"/>
              <a:buChar char="•"/>
            </a:pPr>
            <a:r>
              <a:rPr lang="en-CA" sz="1200" dirty="0">
                <a:solidFill>
                  <a:srgbClr val="1F497D">
                    <a:lumMod val="75000"/>
                  </a:srgbClr>
                </a:solidFill>
                <a:latin typeface="Aptos" panose="020B0004020202020204" pitchFamily="34" charset="0"/>
              </a:rPr>
              <a:t>Artificial Intelligence (AI)</a:t>
            </a:r>
          </a:p>
          <a:p>
            <a:pPr marL="285743" indent="-285743" defTabSz="457189">
              <a:buFont typeface="Arial" panose="020B0604020202020204" pitchFamily="34" charset="0"/>
              <a:buChar char="•"/>
            </a:pPr>
            <a:r>
              <a:rPr lang="en-CA" sz="1200" dirty="0">
                <a:solidFill>
                  <a:srgbClr val="1F497D">
                    <a:lumMod val="75000"/>
                  </a:srgbClr>
                </a:solidFill>
                <a:latin typeface="Aptos" panose="020B0004020202020204" pitchFamily="34" charset="0"/>
              </a:rPr>
              <a:t>Cyber Security</a:t>
            </a:r>
          </a:p>
          <a:p>
            <a:pPr marL="285743" indent="-285743" defTabSz="457189">
              <a:buFont typeface="Arial" panose="020B0604020202020204" pitchFamily="34" charset="0"/>
              <a:buChar char="•"/>
            </a:pPr>
            <a:r>
              <a:rPr lang="en-CA" sz="1200" dirty="0">
                <a:solidFill>
                  <a:srgbClr val="1F497D">
                    <a:lumMod val="75000"/>
                  </a:srgbClr>
                </a:solidFill>
                <a:latin typeface="Aptos" panose="020B0004020202020204" pitchFamily="34" charset="0"/>
              </a:rPr>
              <a:t>Digital Products and Services 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967233-FD83-EC31-0365-3DCEEBDE4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509" y="3876228"/>
            <a:ext cx="1222871" cy="1034062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61E38C2-7BC4-7FC6-BF95-AE5B29C719E9}"/>
              </a:ext>
            </a:extLst>
          </p:cNvPr>
          <p:cNvSpPr/>
          <p:nvPr/>
        </p:nvSpPr>
        <p:spPr>
          <a:xfrm>
            <a:off x="3154576" y="4113193"/>
            <a:ext cx="693266" cy="645894"/>
          </a:xfrm>
          <a:prstGeom prst="ellipse">
            <a:avLst/>
          </a:prstGeom>
          <a:solidFill>
            <a:srgbClr val="F271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CA" sz="23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8E5DFC-9CB6-C0BF-E7ED-68936EC1459E}"/>
              </a:ext>
            </a:extLst>
          </p:cNvPr>
          <p:cNvSpPr txBox="1"/>
          <p:nvPr/>
        </p:nvSpPr>
        <p:spPr>
          <a:xfrm>
            <a:off x="3098137" y="3909471"/>
            <a:ext cx="1201922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fr-CA" sz="840" b="1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endParaRPr lang="en-CA" sz="84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5D4EE48-5A2E-4FDF-0DE0-1E7E79B26F2E}"/>
              </a:ext>
            </a:extLst>
          </p:cNvPr>
          <p:cNvSpPr/>
          <p:nvPr/>
        </p:nvSpPr>
        <p:spPr>
          <a:xfrm>
            <a:off x="3948694" y="4113193"/>
            <a:ext cx="693266" cy="645894"/>
          </a:xfrm>
          <a:prstGeom prst="ellipse">
            <a:avLst/>
          </a:prstGeom>
          <a:solidFill>
            <a:srgbClr val="F271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CA" sz="2362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4" name="Graphic 13" descr="Group of men with solid fill">
            <a:extLst>
              <a:ext uri="{FF2B5EF4-FFF2-40B4-BE49-F238E27FC236}">
                <a16:creationId xmlns:a16="http://schemas.microsoft.com/office/drawing/2014/main" id="{1BC8637A-B987-BF25-09BF-65ACAEA28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07123" y="4183296"/>
            <a:ext cx="388184" cy="377162"/>
          </a:xfrm>
          <a:prstGeom prst="rect">
            <a:avLst/>
          </a:prstGeom>
        </p:spPr>
      </p:pic>
      <p:pic>
        <p:nvPicPr>
          <p:cNvPr id="15" name="Graphic 14" descr="Coins with solid fill">
            <a:extLst>
              <a:ext uri="{FF2B5EF4-FFF2-40B4-BE49-F238E27FC236}">
                <a16:creationId xmlns:a16="http://schemas.microsoft.com/office/drawing/2014/main" id="{87503969-E7D5-3002-72A2-4F2EBC1726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13990" y="4200842"/>
            <a:ext cx="373630" cy="3736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2F49F3B-13D4-A5C0-DD92-61E42B470D26}"/>
              </a:ext>
            </a:extLst>
          </p:cNvPr>
          <p:cNvSpPr txBox="1"/>
          <p:nvPr/>
        </p:nvSpPr>
        <p:spPr>
          <a:xfrm>
            <a:off x="6033800" y="3959715"/>
            <a:ext cx="2863014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fr-CA" sz="840" b="1" err="1">
                <a:solidFill>
                  <a:srgbClr val="1F497D">
                    <a:lumMod val="75000"/>
                  </a:srgb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Primary</a:t>
            </a:r>
            <a:r>
              <a:rPr lang="fr-CA" sz="840" b="1">
                <a:solidFill>
                  <a:srgbClr val="1F497D">
                    <a:lumMod val="75000"/>
                  </a:srgb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 Locations</a:t>
            </a:r>
          </a:p>
          <a:p>
            <a:pPr marL="205728" indent="-205728" defTabSz="457189">
              <a:buFont typeface="Arial" panose="020B0604020202020204" pitchFamily="34" charset="0"/>
              <a:buChar char="•"/>
            </a:pPr>
            <a:r>
              <a:rPr lang="en-CA" sz="840">
                <a:solidFill>
                  <a:srgbClr val="1F497D">
                    <a:lumMod val="75000"/>
                  </a:srgb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National Capital Region (Carling, Coventry, Leitrim, NPB, Pearkes, Shirley's Bay, Connaught, Tunney's, Albion Towers, Col Stacey Building, Uplands)</a:t>
            </a:r>
          </a:p>
          <a:p>
            <a:pPr marL="205728" indent="-205728" defTabSz="457189">
              <a:buFont typeface="Arial" panose="020B0604020202020204" pitchFamily="34" charset="0"/>
              <a:buChar char="•"/>
            </a:pPr>
            <a:r>
              <a:rPr lang="en-CA" sz="840">
                <a:solidFill>
                  <a:srgbClr val="1F497D">
                    <a:lumMod val="75000"/>
                  </a:srgb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Canadian Forces Bases across Canada</a:t>
            </a:r>
          </a:p>
          <a:p>
            <a:pPr marL="205728" indent="-205728" defTabSz="457189">
              <a:buFont typeface="Arial" panose="020B0604020202020204" pitchFamily="34" charset="0"/>
              <a:buChar char="•"/>
            </a:pPr>
            <a:r>
              <a:rPr lang="en-CA" sz="840">
                <a:solidFill>
                  <a:srgbClr val="1F497D">
                    <a:lumMod val="75000"/>
                  </a:srgb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Locations across the U.S., Europe and Australia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E7F2EE-AC7E-0594-9C07-68E11C0FAF96}"/>
              </a:ext>
            </a:extLst>
          </p:cNvPr>
          <p:cNvSpPr txBox="1"/>
          <p:nvPr/>
        </p:nvSpPr>
        <p:spPr>
          <a:xfrm>
            <a:off x="3255432" y="4519022"/>
            <a:ext cx="927258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CA" sz="84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4,265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C143FC-3858-1349-8F64-2C8CB09863A5}"/>
              </a:ext>
            </a:extLst>
          </p:cNvPr>
          <p:cNvSpPr txBox="1"/>
          <p:nvPr/>
        </p:nvSpPr>
        <p:spPr>
          <a:xfrm>
            <a:off x="4000386" y="3913032"/>
            <a:ext cx="1201922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fr-CA" sz="84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  <a:endParaRPr lang="en-CA" sz="84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FDB7AD-38F5-A59C-B598-74F6CDD31EDE}"/>
              </a:ext>
            </a:extLst>
          </p:cNvPr>
          <p:cNvSpPr txBox="1"/>
          <p:nvPr/>
        </p:nvSpPr>
        <p:spPr>
          <a:xfrm>
            <a:off x="4024277" y="4512219"/>
            <a:ext cx="621760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CA" sz="84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$718M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738CBD7-7C44-7792-4687-3AF18789FA7D}"/>
              </a:ext>
            </a:extLst>
          </p:cNvPr>
          <p:cNvCxnSpPr>
            <a:cxnSpLocks/>
          </p:cNvCxnSpPr>
          <p:nvPr/>
        </p:nvCxnSpPr>
        <p:spPr>
          <a:xfrm>
            <a:off x="4205759" y="4916453"/>
            <a:ext cx="45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CBA3B62-664F-0ED2-320B-A92CC4E69258}"/>
              </a:ext>
            </a:extLst>
          </p:cNvPr>
          <p:cNvSpPr txBox="1"/>
          <p:nvPr/>
        </p:nvSpPr>
        <p:spPr>
          <a:xfrm>
            <a:off x="3116155" y="3871826"/>
            <a:ext cx="82510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89"/>
            <a:r>
              <a:rPr lang="fr-CA" sz="900" b="1" dirty="0" err="1">
                <a:solidFill>
                  <a:srgbClr val="F27138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Employees</a:t>
            </a:r>
            <a:r>
              <a:rPr lang="fr-CA" sz="900" b="1" dirty="0">
                <a:solidFill>
                  <a:srgbClr val="F27138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F62F19-773C-2D48-2119-9CAD35B43A52}"/>
              </a:ext>
            </a:extLst>
          </p:cNvPr>
          <p:cNvSpPr txBox="1"/>
          <p:nvPr/>
        </p:nvSpPr>
        <p:spPr>
          <a:xfrm>
            <a:off x="3922604" y="3883133"/>
            <a:ext cx="82510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89"/>
            <a:r>
              <a:rPr lang="fr-CA" sz="900" b="1">
                <a:solidFill>
                  <a:srgbClr val="F27138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Budget </a:t>
            </a:r>
          </a:p>
        </p:txBody>
      </p:sp>
    </p:spTree>
    <p:extLst>
      <p:ext uri="{BB962C8B-B14F-4D97-AF65-F5344CB8AC3E}">
        <p14:creationId xmlns:p14="http://schemas.microsoft.com/office/powerpoint/2010/main" val="1216418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2ED2ECD3-6997-6C3C-CC85-BACF09CFFC23}"/>
              </a:ext>
            </a:extLst>
          </p:cNvPr>
          <p:cNvSpPr txBox="1">
            <a:spLocks/>
          </p:cNvSpPr>
          <p:nvPr/>
        </p:nvSpPr>
        <p:spPr>
          <a:xfrm>
            <a:off x="2452401" y="165654"/>
            <a:ext cx="3581399" cy="804069"/>
          </a:xfrm>
          <a:prstGeom prst="rect">
            <a:avLst/>
          </a:prstGeom>
        </p:spPr>
        <p:txBody>
          <a:bodyPr lIns="68580" tIns="34290" rIns="68580" bIns="3429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57189"/>
            <a:r>
              <a:rPr lang="en-US" sz="2100" b="1" dirty="0">
                <a:solidFill>
                  <a:prstClr val="white"/>
                </a:solidFill>
                <a:latin typeface="Aptos" panose="020B0004020202020204" pitchFamily="34" charset="0"/>
                <a:ea typeface="+mj-lt"/>
                <a:cs typeface="+mj-lt"/>
              </a:rPr>
              <a:t>Qui </a:t>
            </a:r>
            <a:r>
              <a:rPr lang="en-US" sz="2100" b="1" dirty="0" err="1">
                <a:solidFill>
                  <a:prstClr val="white"/>
                </a:solidFill>
                <a:latin typeface="Aptos" panose="020B0004020202020204" pitchFamily="34" charset="0"/>
                <a:ea typeface="+mj-lt"/>
                <a:cs typeface="+mj-lt"/>
              </a:rPr>
              <a:t>sommes</a:t>
            </a:r>
            <a:r>
              <a:rPr lang="en-US" sz="2100" b="1" dirty="0">
                <a:solidFill>
                  <a:prstClr val="white"/>
                </a:solidFill>
                <a:latin typeface="Aptos" panose="020B0004020202020204" pitchFamily="34" charset="0"/>
                <a:ea typeface="+mj-lt"/>
                <a:cs typeface="+mj-lt"/>
              </a:rPr>
              <a:t>-nous?</a:t>
            </a:r>
            <a:endParaRPr lang="en-US" sz="3300" dirty="0">
              <a:solidFill>
                <a:prstClr val="white"/>
              </a:solidFill>
              <a:latin typeface="Aptos" panose="020B0004020202020204" pitchFamily="34" charset="0"/>
            </a:endParaRPr>
          </a:p>
          <a:p>
            <a:pPr algn="l" defTabSz="457189"/>
            <a:endParaRPr lang="en-US" sz="2100" b="1" dirty="0">
              <a:solidFill>
                <a:prstClr val="white"/>
              </a:solidFill>
              <a:latin typeface="Aptos" panose="020B0004020202020204" pitchFamily="34" charset="0"/>
              <a:cs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9643C41-EA6A-7AB8-88CC-09823885B330}"/>
              </a:ext>
            </a:extLst>
          </p:cNvPr>
          <p:cNvGrpSpPr/>
          <p:nvPr/>
        </p:nvGrpSpPr>
        <p:grpSpPr>
          <a:xfrm>
            <a:off x="5809898" y="1386328"/>
            <a:ext cx="2612991" cy="1925924"/>
            <a:chOff x="5809897" y="1386327"/>
            <a:chExt cx="2409263" cy="178807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3652F2C-32DF-250B-0858-317FA0F464DC}"/>
                </a:ext>
              </a:extLst>
            </p:cNvPr>
            <p:cNvSpPr/>
            <p:nvPr/>
          </p:nvSpPr>
          <p:spPr>
            <a:xfrm rot="18571180">
              <a:off x="6182559" y="1391962"/>
              <a:ext cx="1618512" cy="178807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CA" sz="840" b="1" i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A7EEFAE-0F4B-1ED5-2854-13C5DF3B81DD}"/>
                </a:ext>
              </a:extLst>
            </p:cNvPr>
            <p:cNvSpPr/>
            <p:nvPr/>
          </p:nvSpPr>
          <p:spPr>
            <a:xfrm rot="2408848">
              <a:off x="6193916" y="1386327"/>
              <a:ext cx="1618512" cy="1788076"/>
            </a:xfrm>
            <a:prstGeom prst="round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CA" sz="840" b="1" i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76275FFB-D6BF-D52D-3C1E-B4DCEE1C746C}"/>
                </a:ext>
              </a:extLst>
            </p:cNvPr>
            <p:cNvSpPr/>
            <p:nvPr/>
          </p:nvSpPr>
          <p:spPr>
            <a:xfrm>
              <a:off x="5809897" y="1710394"/>
              <a:ext cx="2409263" cy="1139942"/>
            </a:xfrm>
            <a:prstGeom prst="roundRect">
              <a:avLst/>
            </a:prstGeom>
            <a:solidFill>
              <a:srgbClr val="F27138"/>
            </a:solidFill>
            <a:ln w="12700">
              <a:solidFill>
                <a:schemeClr val="accent6">
                  <a:lumMod val="20000"/>
                  <a:lumOff val="8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 defTabSz="457189"/>
              <a:r>
                <a:rPr lang="en-CA" sz="1050" i="1" err="1">
                  <a:solidFill>
                    <a:prstClr val="white"/>
                  </a:solidFill>
                  <a:latin typeface="Aptos"/>
                  <a:ea typeface="+mn-lt"/>
                  <a:cs typeface="+mn-lt"/>
                </a:rPr>
                <a:t>Réaliser</a:t>
              </a:r>
              <a:r>
                <a:rPr lang="en-CA" sz="1050" i="1">
                  <a:solidFill>
                    <a:prstClr val="white"/>
                  </a:solidFill>
                  <a:latin typeface="Aptos"/>
                  <a:ea typeface="+mn-lt"/>
                  <a:cs typeface="+mn-lt"/>
                </a:rPr>
                <a:t> les ambitions </a:t>
              </a:r>
              <a:r>
                <a:rPr lang="en-CA" sz="1050" i="1" err="1">
                  <a:solidFill>
                    <a:prstClr val="white"/>
                  </a:solidFill>
                  <a:latin typeface="Aptos"/>
                  <a:ea typeface="+mn-lt"/>
                  <a:cs typeface="+mn-lt"/>
                </a:rPr>
                <a:t>numériques</a:t>
              </a:r>
              <a:r>
                <a:rPr lang="en-CA" sz="1050" i="1">
                  <a:solidFill>
                    <a:prstClr val="white"/>
                  </a:solidFill>
                  <a:latin typeface="Aptos"/>
                  <a:ea typeface="+mn-lt"/>
                  <a:cs typeface="+mn-lt"/>
                </a:rPr>
                <a:t> du MDN/FAC </a:t>
              </a:r>
              <a:r>
                <a:rPr lang="en-CA" sz="1050" i="1" err="1">
                  <a:solidFill>
                    <a:prstClr val="white"/>
                  </a:solidFill>
                  <a:latin typeface="Aptos"/>
                  <a:ea typeface="+mn-lt"/>
                  <a:cs typeface="+mn-lt"/>
                </a:rPr>
                <a:t>en</a:t>
              </a:r>
              <a:r>
                <a:rPr lang="en-CA" sz="1050" i="1">
                  <a:solidFill>
                    <a:prstClr val="white"/>
                  </a:solidFill>
                  <a:latin typeface="Aptos"/>
                  <a:ea typeface="+mn-lt"/>
                  <a:cs typeface="+mn-lt"/>
                </a:rPr>
                <a:t> </a:t>
              </a:r>
              <a:r>
                <a:rPr lang="en-CA" sz="1050" i="1" err="1">
                  <a:solidFill>
                    <a:prstClr val="white"/>
                  </a:solidFill>
                  <a:latin typeface="Aptos"/>
                  <a:ea typeface="+mn-lt"/>
                  <a:cs typeface="+mn-lt"/>
                </a:rPr>
                <a:t>créant</a:t>
              </a:r>
              <a:r>
                <a:rPr lang="en-CA" sz="1050" i="1">
                  <a:solidFill>
                    <a:prstClr val="white"/>
                  </a:solidFill>
                  <a:latin typeface="Aptos"/>
                  <a:ea typeface="+mn-lt"/>
                  <a:cs typeface="+mn-lt"/>
                </a:rPr>
                <a:t> des gains </a:t>
              </a:r>
              <a:r>
                <a:rPr lang="en-CA" sz="1050" i="1" err="1">
                  <a:solidFill>
                    <a:prstClr val="white"/>
                  </a:solidFill>
                  <a:latin typeface="Aptos"/>
                  <a:ea typeface="+mn-lt"/>
                  <a:cs typeface="+mn-lt"/>
                </a:rPr>
                <a:t>d'efficacité</a:t>
              </a:r>
              <a:r>
                <a:rPr lang="en-CA" sz="1050" i="1">
                  <a:solidFill>
                    <a:prstClr val="white"/>
                  </a:solidFill>
                  <a:latin typeface="Aptos"/>
                  <a:ea typeface="+mn-lt"/>
                  <a:cs typeface="+mn-lt"/>
                </a:rPr>
                <a:t> et des synergies </a:t>
              </a:r>
              <a:r>
                <a:rPr lang="en-CA" sz="1050" i="1" err="1">
                  <a:solidFill>
                    <a:prstClr val="white"/>
                  </a:solidFill>
                  <a:latin typeface="Aptos"/>
                  <a:ea typeface="+mn-lt"/>
                  <a:cs typeface="+mn-lt"/>
                </a:rPr>
                <a:t>afin</a:t>
              </a:r>
              <a:r>
                <a:rPr lang="en-CA" sz="1050" i="1">
                  <a:solidFill>
                    <a:prstClr val="white"/>
                  </a:solidFill>
                  <a:latin typeface="Aptos"/>
                  <a:ea typeface="+mn-lt"/>
                  <a:cs typeface="+mn-lt"/>
                </a:rPr>
                <a:t> </a:t>
              </a:r>
              <a:r>
                <a:rPr lang="en-CA" sz="1050" i="1" err="1">
                  <a:solidFill>
                    <a:prstClr val="white"/>
                  </a:solidFill>
                  <a:latin typeface="Aptos"/>
                  <a:ea typeface="+mn-lt"/>
                  <a:cs typeface="+mn-lt"/>
                </a:rPr>
                <a:t>d'accélérer</a:t>
              </a:r>
              <a:r>
                <a:rPr lang="en-CA" sz="1050" i="1">
                  <a:solidFill>
                    <a:prstClr val="white"/>
                  </a:solidFill>
                  <a:latin typeface="Aptos"/>
                  <a:ea typeface="+mn-lt"/>
                  <a:cs typeface="+mn-lt"/>
                </a:rPr>
                <a:t> les efforts de modernisation de </a:t>
              </a:r>
              <a:r>
                <a:rPr lang="en-CA" sz="1050" i="1" err="1">
                  <a:solidFill>
                    <a:prstClr val="white"/>
                  </a:solidFill>
                  <a:latin typeface="Aptos"/>
                  <a:ea typeface="+mn-lt"/>
                  <a:cs typeface="+mn-lt"/>
                </a:rPr>
                <a:t>l'Équipe</a:t>
              </a:r>
              <a:r>
                <a:rPr lang="en-CA" sz="1050" i="1">
                  <a:solidFill>
                    <a:prstClr val="white"/>
                  </a:solidFill>
                  <a:latin typeface="Aptos"/>
                  <a:ea typeface="+mn-lt"/>
                  <a:cs typeface="+mn-lt"/>
                </a:rPr>
                <a:t> de la Défense.</a:t>
              </a:r>
              <a:endParaRPr lang="en-US" sz="1350" i="1">
                <a:solidFill>
                  <a:prstClr val="white"/>
                </a:solidFill>
                <a:latin typeface="Aptos"/>
              </a:endParaRPr>
            </a:p>
          </p:txBody>
        </p:sp>
      </p:grpSp>
      <p:sp>
        <p:nvSpPr>
          <p:cNvPr id="4" name="Subtitle 6">
            <a:extLst>
              <a:ext uri="{FF2B5EF4-FFF2-40B4-BE49-F238E27FC236}">
                <a16:creationId xmlns:a16="http://schemas.microsoft.com/office/drawing/2014/main" id="{C4736243-85D9-3FEA-1156-1F829E514788}"/>
              </a:ext>
            </a:extLst>
          </p:cNvPr>
          <p:cNvSpPr txBox="1">
            <a:spLocks/>
          </p:cNvSpPr>
          <p:nvPr/>
        </p:nvSpPr>
        <p:spPr>
          <a:xfrm>
            <a:off x="320288" y="866561"/>
            <a:ext cx="7772400" cy="19259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189">
              <a:buNone/>
            </a:pPr>
            <a:r>
              <a:rPr lang="en-US" sz="2400">
                <a:solidFill>
                  <a:srgbClr val="1F497D">
                    <a:lumMod val="50000"/>
                  </a:srgbClr>
                </a:solidFill>
                <a:latin typeface="Calibri"/>
              </a:rPr>
              <a:t>
</a:t>
            </a:r>
            <a:endParaRPr lang="en-US" sz="2400">
              <a:solidFill>
                <a:srgbClr val="1F497D">
                  <a:lumMod val="50000"/>
                </a:srgb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D6FDF4-F36C-2D4A-FFF4-784DB729C3F6}"/>
              </a:ext>
            </a:extLst>
          </p:cNvPr>
          <p:cNvSpPr txBox="1"/>
          <p:nvPr/>
        </p:nvSpPr>
        <p:spPr>
          <a:xfrm>
            <a:off x="247186" y="975745"/>
            <a:ext cx="5023624" cy="3739485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defTabSz="457189">
              <a:spcAft>
                <a:spcPts val="863"/>
              </a:spcAft>
            </a:pPr>
            <a:r>
              <a:rPr lang="en-CA" sz="1200" dirty="0">
                <a:solidFill>
                  <a:srgbClr val="1F497D">
                    <a:lumMod val="75000"/>
                  </a:srgbClr>
                </a:solidFill>
                <a:latin typeface="Aptos"/>
              </a:rPr>
              <a:t>Le Groupe des services </a:t>
            </a:r>
            <a:r>
              <a:rPr lang="en-CA" sz="1200" dirty="0" err="1">
                <a:solidFill>
                  <a:srgbClr val="1F497D">
                    <a:lumMod val="75000"/>
                  </a:srgbClr>
                </a:solidFill>
                <a:latin typeface="Aptos"/>
              </a:rPr>
              <a:t>numériques</a:t>
            </a:r>
            <a:r>
              <a:rPr lang="en-CA" sz="1200" dirty="0">
                <a:solidFill>
                  <a:srgbClr val="1F497D">
                    <a:lumMod val="75000"/>
                  </a:srgbClr>
                </a:solidFill>
                <a:latin typeface="Aptos"/>
              </a:rPr>
              <a:t> (GSN) dirige la transformation numérique au sein du </a:t>
            </a:r>
            <a:r>
              <a:rPr lang="en-CA" sz="1200" dirty="0" err="1">
                <a:solidFill>
                  <a:srgbClr val="1F497D">
                    <a:lumMod val="75000"/>
                  </a:srgbClr>
                </a:solidFill>
                <a:latin typeface="Aptos"/>
              </a:rPr>
              <a:t>ministère</a:t>
            </a:r>
            <a:r>
              <a:rPr lang="en-CA" sz="1200" dirty="0">
                <a:solidFill>
                  <a:srgbClr val="1F497D">
                    <a:lumMod val="75000"/>
                  </a:srgbClr>
                </a:solidFill>
                <a:latin typeface="Aptos"/>
              </a:rPr>
              <a:t> de la Défense </a:t>
            </a:r>
            <a:r>
              <a:rPr lang="en-CA" sz="1200" dirty="0" err="1">
                <a:solidFill>
                  <a:srgbClr val="1F497D">
                    <a:lumMod val="75000"/>
                  </a:srgbClr>
                </a:solidFill>
                <a:latin typeface="Aptos"/>
              </a:rPr>
              <a:t>nationale</a:t>
            </a:r>
            <a:r>
              <a:rPr lang="en-CA" sz="1200" dirty="0">
                <a:solidFill>
                  <a:srgbClr val="1F497D">
                    <a:lumMod val="75000"/>
                  </a:srgbClr>
                </a:solidFill>
                <a:latin typeface="Aptos"/>
              </a:rPr>
              <a:t> et des Forces </a:t>
            </a:r>
            <a:r>
              <a:rPr lang="en-CA" sz="1200" dirty="0" err="1">
                <a:solidFill>
                  <a:srgbClr val="1F497D">
                    <a:lumMod val="75000"/>
                  </a:srgbClr>
                </a:solidFill>
                <a:latin typeface="Aptos"/>
              </a:rPr>
              <a:t>armées</a:t>
            </a:r>
            <a:r>
              <a:rPr lang="en-CA" sz="1200" dirty="0">
                <a:solidFill>
                  <a:srgbClr val="1F497D">
                    <a:lumMod val="75000"/>
                  </a:srgbClr>
                </a:solidFill>
                <a:latin typeface="Aptos"/>
              </a:rPr>
              <a:t> </a:t>
            </a:r>
            <a:r>
              <a:rPr lang="en-CA" sz="1200" dirty="0" err="1">
                <a:solidFill>
                  <a:srgbClr val="1F497D">
                    <a:lumMod val="75000"/>
                  </a:srgbClr>
                </a:solidFill>
                <a:latin typeface="Aptos"/>
              </a:rPr>
              <a:t>canadiennes</a:t>
            </a:r>
            <a:r>
              <a:rPr lang="en-CA" sz="1200" dirty="0">
                <a:solidFill>
                  <a:srgbClr val="1F497D">
                    <a:lumMod val="75000"/>
                  </a:srgbClr>
                </a:solidFill>
                <a:latin typeface="Aptos"/>
              </a:rPr>
              <a:t> (MDN/FAC). Nous </a:t>
            </a:r>
            <a:r>
              <a:rPr lang="en-CA" sz="1200" dirty="0" err="1">
                <a:solidFill>
                  <a:srgbClr val="1F497D">
                    <a:lumMod val="75000"/>
                  </a:srgbClr>
                </a:solidFill>
                <a:latin typeface="Aptos"/>
              </a:rPr>
              <a:t>fournissons</a:t>
            </a:r>
            <a:r>
              <a:rPr lang="en-CA" sz="1200" dirty="0">
                <a:solidFill>
                  <a:srgbClr val="1F497D">
                    <a:lumMod val="75000"/>
                  </a:srgbClr>
                </a:solidFill>
                <a:latin typeface="Aptos"/>
              </a:rPr>
              <a:t> des technologies, des </a:t>
            </a:r>
            <a:r>
              <a:rPr lang="en-CA" sz="1200" dirty="0" err="1">
                <a:solidFill>
                  <a:srgbClr val="1F497D">
                    <a:lumMod val="75000"/>
                  </a:srgbClr>
                </a:solidFill>
                <a:latin typeface="Aptos"/>
              </a:rPr>
              <a:t>outils</a:t>
            </a:r>
            <a:r>
              <a:rPr lang="en-CA" sz="1200" dirty="0">
                <a:solidFill>
                  <a:srgbClr val="1F497D">
                    <a:lumMod val="75000"/>
                  </a:srgbClr>
                </a:solidFill>
                <a:latin typeface="Aptos"/>
              </a:rPr>
              <a:t> et des pratiques </a:t>
            </a:r>
            <a:r>
              <a:rPr lang="en-CA" sz="1200" dirty="0" err="1">
                <a:solidFill>
                  <a:srgbClr val="1F497D">
                    <a:lumMod val="75000"/>
                  </a:srgbClr>
                </a:solidFill>
                <a:latin typeface="Aptos"/>
              </a:rPr>
              <a:t>modernes</a:t>
            </a:r>
            <a:r>
              <a:rPr lang="en-CA" sz="1200" dirty="0">
                <a:solidFill>
                  <a:srgbClr val="1F497D">
                    <a:lumMod val="75000"/>
                  </a:srgbClr>
                </a:solidFill>
                <a:latin typeface="Aptos"/>
              </a:rPr>
              <a:t> qui </a:t>
            </a:r>
            <a:r>
              <a:rPr lang="en-CA" sz="1200" dirty="0" err="1">
                <a:solidFill>
                  <a:srgbClr val="1F497D">
                    <a:lumMod val="75000"/>
                  </a:srgbClr>
                </a:solidFill>
                <a:latin typeface="Aptos"/>
              </a:rPr>
              <a:t>renforcent</a:t>
            </a:r>
            <a:r>
              <a:rPr lang="en-CA" sz="1200" dirty="0">
                <a:solidFill>
                  <a:srgbClr val="1F497D">
                    <a:lumMod val="75000"/>
                  </a:srgbClr>
                </a:solidFill>
                <a:latin typeface="Aptos"/>
              </a:rPr>
              <a:t> les </a:t>
            </a:r>
            <a:r>
              <a:rPr lang="en-CA" sz="1200" dirty="0" err="1">
                <a:solidFill>
                  <a:srgbClr val="1F497D">
                    <a:lumMod val="75000"/>
                  </a:srgbClr>
                </a:solidFill>
                <a:latin typeface="Aptos"/>
              </a:rPr>
              <a:t>fondements</a:t>
            </a:r>
            <a:r>
              <a:rPr lang="en-CA" sz="1200" dirty="0">
                <a:solidFill>
                  <a:srgbClr val="1F497D">
                    <a:lumMod val="75000"/>
                  </a:srgbClr>
                </a:solidFill>
                <a:latin typeface="Aptos"/>
              </a:rPr>
              <a:t> </a:t>
            </a:r>
            <a:r>
              <a:rPr lang="en-CA" sz="1200" dirty="0" err="1">
                <a:solidFill>
                  <a:srgbClr val="1F497D">
                    <a:lumMod val="75000"/>
                  </a:srgbClr>
                </a:solidFill>
                <a:latin typeface="Aptos"/>
              </a:rPr>
              <a:t>numériques</a:t>
            </a:r>
            <a:r>
              <a:rPr lang="en-CA" sz="1200" dirty="0">
                <a:solidFill>
                  <a:srgbClr val="1F497D">
                    <a:lumMod val="75000"/>
                  </a:srgbClr>
                </a:solidFill>
                <a:latin typeface="Aptos"/>
              </a:rPr>
              <a:t> de </a:t>
            </a:r>
            <a:r>
              <a:rPr lang="en-CA" sz="1200" dirty="0" err="1">
                <a:solidFill>
                  <a:srgbClr val="1F497D">
                    <a:lumMod val="75000"/>
                  </a:srgbClr>
                </a:solidFill>
                <a:latin typeface="Aptos"/>
              </a:rPr>
              <a:t>l'Équipe</a:t>
            </a:r>
            <a:r>
              <a:rPr lang="en-CA" sz="1200" dirty="0">
                <a:solidFill>
                  <a:srgbClr val="1F497D">
                    <a:lumMod val="75000"/>
                  </a:srgbClr>
                </a:solidFill>
                <a:latin typeface="Aptos"/>
              </a:rPr>
              <a:t> de la Défense, </a:t>
            </a:r>
            <a:r>
              <a:rPr lang="en-CA" sz="1200" dirty="0" err="1">
                <a:solidFill>
                  <a:srgbClr val="1F497D">
                    <a:lumMod val="75000"/>
                  </a:srgbClr>
                </a:solidFill>
                <a:latin typeface="Aptos"/>
              </a:rPr>
              <a:t>améliorent</a:t>
            </a:r>
            <a:r>
              <a:rPr lang="en-CA" sz="1200" dirty="0">
                <a:solidFill>
                  <a:srgbClr val="1F497D">
                    <a:lumMod val="75000"/>
                  </a:srgbClr>
                </a:solidFill>
                <a:latin typeface="Aptos"/>
              </a:rPr>
              <a:t> la gestion de </a:t>
            </a:r>
            <a:r>
              <a:rPr lang="en-CA" sz="1200" dirty="0" err="1">
                <a:solidFill>
                  <a:srgbClr val="1F497D">
                    <a:lumMod val="75000"/>
                  </a:srgbClr>
                </a:solidFill>
                <a:latin typeface="Aptos"/>
              </a:rPr>
              <a:t>l'information</a:t>
            </a:r>
            <a:r>
              <a:rPr lang="en-CA" sz="1200" dirty="0">
                <a:solidFill>
                  <a:srgbClr val="1F497D">
                    <a:lumMod val="75000"/>
                  </a:srgbClr>
                </a:solidFill>
                <a:latin typeface="Aptos"/>
              </a:rPr>
              <a:t> et </a:t>
            </a:r>
            <a:r>
              <a:rPr lang="en-CA" sz="1200" dirty="0" err="1">
                <a:solidFill>
                  <a:srgbClr val="1F497D">
                    <a:lumMod val="75000"/>
                  </a:srgbClr>
                </a:solidFill>
                <a:latin typeface="Aptos"/>
              </a:rPr>
              <a:t>permettent</a:t>
            </a:r>
            <a:r>
              <a:rPr lang="en-CA" sz="1200" dirty="0">
                <a:solidFill>
                  <a:srgbClr val="1F497D">
                    <a:lumMod val="75000"/>
                  </a:srgbClr>
                </a:solidFill>
                <a:latin typeface="Aptos"/>
              </a:rPr>
              <a:t> </a:t>
            </a:r>
            <a:r>
              <a:rPr lang="en-CA" sz="1200" dirty="0" err="1">
                <a:solidFill>
                  <a:srgbClr val="1F497D">
                    <a:lumMod val="75000"/>
                  </a:srgbClr>
                </a:solidFill>
                <a:latin typeface="Aptos"/>
              </a:rPr>
              <a:t>une</a:t>
            </a:r>
            <a:r>
              <a:rPr lang="en-CA" sz="1200" dirty="0">
                <a:solidFill>
                  <a:srgbClr val="1F497D">
                    <a:lumMod val="75000"/>
                  </a:srgbClr>
                </a:solidFill>
                <a:latin typeface="Aptos"/>
              </a:rPr>
              <a:t> prise de </a:t>
            </a:r>
            <a:r>
              <a:rPr lang="en-CA" sz="1200" dirty="0" err="1">
                <a:solidFill>
                  <a:srgbClr val="1F497D">
                    <a:lumMod val="75000"/>
                  </a:srgbClr>
                </a:solidFill>
                <a:latin typeface="Aptos"/>
              </a:rPr>
              <a:t>décision</a:t>
            </a:r>
            <a:r>
              <a:rPr lang="en-CA" sz="1200" dirty="0">
                <a:solidFill>
                  <a:srgbClr val="1F497D">
                    <a:lumMod val="75000"/>
                  </a:srgbClr>
                </a:solidFill>
                <a:latin typeface="Aptos"/>
              </a:rPr>
              <a:t> </a:t>
            </a:r>
            <a:r>
              <a:rPr lang="en-CA" sz="1200" dirty="0" err="1">
                <a:solidFill>
                  <a:srgbClr val="1F497D">
                    <a:lumMod val="75000"/>
                  </a:srgbClr>
                </a:solidFill>
                <a:latin typeface="Aptos"/>
              </a:rPr>
              <a:t>sécurisée</a:t>
            </a:r>
            <a:r>
              <a:rPr lang="en-CA" sz="1200" dirty="0">
                <a:solidFill>
                  <a:srgbClr val="1F497D">
                    <a:lumMod val="75000"/>
                  </a:srgbClr>
                </a:solidFill>
                <a:latin typeface="Aptos"/>
              </a:rPr>
              <a:t> et </a:t>
            </a:r>
            <a:r>
              <a:rPr lang="en-CA" sz="1200" dirty="0" err="1">
                <a:solidFill>
                  <a:srgbClr val="1F497D">
                    <a:lumMod val="75000"/>
                  </a:srgbClr>
                </a:solidFill>
                <a:latin typeface="Aptos"/>
              </a:rPr>
              <a:t>fondée</a:t>
            </a:r>
            <a:r>
              <a:rPr lang="en-CA" sz="1200" dirty="0">
                <a:solidFill>
                  <a:srgbClr val="1F497D">
                    <a:lumMod val="75000"/>
                  </a:srgbClr>
                </a:solidFill>
                <a:latin typeface="Aptos"/>
              </a:rPr>
              <a:t> sur les données. Notre mission </a:t>
            </a:r>
            <a:r>
              <a:rPr lang="en-CA" sz="1200" dirty="0" err="1">
                <a:solidFill>
                  <a:srgbClr val="1F497D">
                    <a:lumMod val="75000"/>
                  </a:srgbClr>
                </a:solidFill>
                <a:latin typeface="Aptos"/>
              </a:rPr>
              <a:t>consiste</a:t>
            </a:r>
            <a:r>
              <a:rPr lang="en-CA" sz="1200" dirty="0">
                <a:solidFill>
                  <a:srgbClr val="1F497D">
                    <a:lumMod val="75000"/>
                  </a:srgbClr>
                </a:solidFill>
                <a:latin typeface="Aptos"/>
              </a:rPr>
              <a:t> à </a:t>
            </a:r>
            <a:r>
              <a:rPr lang="en-CA" sz="1200" dirty="0" err="1">
                <a:solidFill>
                  <a:srgbClr val="1F497D">
                    <a:lumMod val="75000"/>
                  </a:srgbClr>
                </a:solidFill>
                <a:latin typeface="Aptos"/>
              </a:rPr>
              <a:t>fournir</a:t>
            </a:r>
            <a:r>
              <a:rPr lang="en-CA" sz="1200" dirty="0">
                <a:solidFill>
                  <a:srgbClr val="1F497D">
                    <a:lumMod val="75000"/>
                  </a:srgbClr>
                </a:solidFill>
                <a:latin typeface="Aptos"/>
              </a:rPr>
              <a:t> des services </a:t>
            </a:r>
            <a:r>
              <a:rPr lang="en-CA" sz="1200" dirty="0" err="1">
                <a:solidFill>
                  <a:srgbClr val="1F497D">
                    <a:lumMod val="75000"/>
                  </a:srgbClr>
                </a:solidFill>
                <a:latin typeface="Aptos"/>
              </a:rPr>
              <a:t>numériques</a:t>
            </a:r>
            <a:r>
              <a:rPr lang="en-CA" sz="1200" dirty="0">
                <a:solidFill>
                  <a:srgbClr val="1F497D">
                    <a:lumMod val="75000"/>
                  </a:srgbClr>
                </a:solidFill>
                <a:latin typeface="Aptos"/>
              </a:rPr>
              <a:t> </a:t>
            </a:r>
            <a:r>
              <a:rPr lang="en-CA" sz="1200" dirty="0" err="1">
                <a:solidFill>
                  <a:srgbClr val="1F497D">
                    <a:lumMod val="75000"/>
                  </a:srgbClr>
                </a:solidFill>
                <a:latin typeface="Aptos"/>
              </a:rPr>
              <a:t>fiables</a:t>
            </a:r>
            <a:r>
              <a:rPr lang="en-CA" sz="1200" dirty="0">
                <a:solidFill>
                  <a:srgbClr val="1F497D">
                    <a:lumMod val="75000"/>
                  </a:srgbClr>
                </a:solidFill>
                <a:latin typeface="Aptos"/>
              </a:rPr>
              <a:t>, </a:t>
            </a:r>
            <a:r>
              <a:rPr lang="en-CA" sz="1200" dirty="0" err="1">
                <a:solidFill>
                  <a:srgbClr val="1F497D">
                    <a:lumMod val="75000"/>
                  </a:srgbClr>
                </a:solidFill>
                <a:latin typeface="Aptos"/>
              </a:rPr>
              <a:t>sécurisés</a:t>
            </a:r>
            <a:r>
              <a:rPr lang="en-CA" sz="1200" dirty="0">
                <a:solidFill>
                  <a:srgbClr val="1F497D">
                    <a:lumMod val="75000"/>
                  </a:srgbClr>
                </a:solidFill>
                <a:latin typeface="Aptos"/>
              </a:rPr>
              <a:t> et </a:t>
            </a:r>
            <a:r>
              <a:rPr lang="en-CA" sz="1200" dirty="0" err="1">
                <a:solidFill>
                  <a:srgbClr val="1F497D">
                    <a:lumMod val="75000"/>
                  </a:srgbClr>
                </a:solidFill>
                <a:latin typeface="Aptos"/>
              </a:rPr>
              <a:t>opportuns</a:t>
            </a:r>
            <a:r>
              <a:rPr lang="en-CA" sz="1200" dirty="0">
                <a:solidFill>
                  <a:srgbClr val="1F497D">
                    <a:lumMod val="75000"/>
                  </a:srgbClr>
                </a:solidFill>
                <a:latin typeface="Aptos"/>
              </a:rPr>
              <a:t> qui </a:t>
            </a:r>
            <a:r>
              <a:rPr lang="en-CA" sz="1200" dirty="0" err="1">
                <a:solidFill>
                  <a:srgbClr val="1F497D">
                    <a:lumMod val="75000"/>
                  </a:srgbClr>
                </a:solidFill>
                <a:latin typeface="Aptos"/>
              </a:rPr>
              <a:t>contribuent</a:t>
            </a:r>
            <a:r>
              <a:rPr lang="en-CA" sz="1200" dirty="0">
                <a:solidFill>
                  <a:srgbClr val="1F497D">
                    <a:lumMod val="75000"/>
                  </a:srgbClr>
                </a:solidFill>
                <a:latin typeface="Aptos"/>
              </a:rPr>
              <a:t> au succès de </a:t>
            </a:r>
            <a:r>
              <a:rPr lang="en-CA" sz="1200" dirty="0" err="1">
                <a:solidFill>
                  <a:srgbClr val="1F497D">
                    <a:lumMod val="75000"/>
                  </a:srgbClr>
                </a:solidFill>
                <a:latin typeface="Aptos"/>
              </a:rPr>
              <a:t>l'Équipe</a:t>
            </a:r>
            <a:r>
              <a:rPr lang="en-CA" sz="1200" dirty="0">
                <a:solidFill>
                  <a:srgbClr val="1F497D">
                    <a:lumMod val="75000"/>
                  </a:srgbClr>
                </a:solidFill>
                <a:latin typeface="Aptos"/>
              </a:rPr>
              <a:t> de la Défense.</a:t>
            </a:r>
            <a:endParaRPr lang="en-US" sz="1200" dirty="0">
              <a:solidFill>
                <a:srgbClr val="1F497D">
                  <a:lumMod val="75000"/>
                </a:srgbClr>
              </a:solidFill>
              <a:latin typeface="Aptos"/>
            </a:endParaRPr>
          </a:p>
          <a:p>
            <a:pPr defTabSz="457189"/>
            <a:r>
              <a:rPr lang="en-CA" sz="1200" dirty="0">
                <a:solidFill>
                  <a:srgbClr val="1F497D">
                    <a:lumMod val="75000"/>
                  </a:srgbClr>
                </a:solidFill>
                <a:latin typeface="Aptos"/>
                <a:ea typeface="+mn-lt"/>
                <a:cs typeface="+mn-lt"/>
              </a:rPr>
              <a:t>Le GSN assure le leadership, </a:t>
            </a:r>
            <a:r>
              <a:rPr lang="en-CA" sz="1200" dirty="0" err="1">
                <a:solidFill>
                  <a:srgbClr val="1F497D">
                    <a:lumMod val="75000"/>
                  </a:srgbClr>
                </a:solidFill>
                <a:latin typeface="Aptos"/>
                <a:ea typeface="+mn-lt"/>
                <a:cs typeface="+mn-lt"/>
              </a:rPr>
              <a:t>l'orientation</a:t>
            </a:r>
            <a:r>
              <a:rPr lang="en-CA" sz="1200" dirty="0">
                <a:solidFill>
                  <a:srgbClr val="1F497D">
                    <a:lumMod val="75000"/>
                  </a:srgbClr>
                </a:solidFill>
                <a:latin typeface="Aptos"/>
                <a:ea typeface="+mn-lt"/>
                <a:cs typeface="+mn-lt"/>
              </a:rPr>
              <a:t> et la prestation de services dans </a:t>
            </a:r>
            <a:r>
              <a:rPr lang="en-CA" sz="1200" dirty="0" err="1">
                <a:solidFill>
                  <a:srgbClr val="1F497D">
                    <a:lumMod val="75000"/>
                  </a:srgbClr>
                </a:solidFill>
                <a:latin typeface="Aptos"/>
                <a:ea typeface="+mn-lt"/>
                <a:cs typeface="+mn-lt"/>
              </a:rPr>
              <a:t>plusieurs</a:t>
            </a:r>
            <a:r>
              <a:rPr lang="en-CA" sz="1200" dirty="0">
                <a:solidFill>
                  <a:srgbClr val="1F497D">
                    <a:lumMod val="75000"/>
                  </a:srgbClr>
                </a:solidFill>
                <a:latin typeface="Aptos"/>
                <a:ea typeface="+mn-lt"/>
                <a:cs typeface="+mn-lt"/>
              </a:rPr>
              <a:t> </a:t>
            </a:r>
            <a:r>
              <a:rPr lang="en-CA" sz="1200" dirty="0" err="1">
                <a:solidFill>
                  <a:srgbClr val="1F497D">
                    <a:lumMod val="75000"/>
                  </a:srgbClr>
                </a:solidFill>
                <a:latin typeface="Aptos"/>
                <a:ea typeface="+mn-lt"/>
                <a:cs typeface="+mn-lt"/>
              </a:rPr>
              <a:t>domaines</a:t>
            </a:r>
            <a:r>
              <a:rPr lang="en-CA" sz="1200" dirty="0">
                <a:solidFill>
                  <a:srgbClr val="1F497D">
                    <a:lumMod val="75000"/>
                  </a:srgbClr>
                </a:solidFill>
                <a:latin typeface="Aptos"/>
                <a:ea typeface="+mn-lt"/>
                <a:cs typeface="+mn-lt"/>
              </a:rPr>
              <a:t> </a:t>
            </a:r>
            <a:r>
              <a:rPr lang="en-CA" sz="1200" dirty="0" err="1">
                <a:solidFill>
                  <a:srgbClr val="1F497D">
                    <a:lumMod val="75000"/>
                  </a:srgbClr>
                </a:solidFill>
                <a:latin typeface="Aptos"/>
                <a:ea typeface="+mn-lt"/>
                <a:cs typeface="+mn-lt"/>
              </a:rPr>
              <a:t>clés</a:t>
            </a:r>
            <a:r>
              <a:rPr lang="en-CA" sz="1200" dirty="0">
                <a:solidFill>
                  <a:srgbClr val="1F497D">
                    <a:lumMod val="75000"/>
                  </a:srgbClr>
                </a:solidFill>
                <a:latin typeface="Aptos"/>
                <a:ea typeface="+mn-lt"/>
                <a:cs typeface="+mn-lt"/>
              </a:rPr>
              <a:t> :</a:t>
            </a:r>
            <a:br>
              <a:rPr lang="en-CA" sz="1200" dirty="0">
                <a:solidFill>
                  <a:srgbClr val="1F497D">
                    <a:lumMod val="75000"/>
                  </a:srgbClr>
                </a:solidFill>
                <a:latin typeface="Aptos"/>
                <a:ea typeface="+mn-lt"/>
                <a:cs typeface="+mn-lt"/>
              </a:rPr>
            </a:br>
            <a:endParaRPr lang="en-CA" sz="1350" dirty="0">
              <a:solidFill>
                <a:srgbClr val="1F497D">
                  <a:lumMod val="75000"/>
                </a:srgbClr>
              </a:solidFill>
              <a:latin typeface="Aptos"/>
              <a:ea typeface="+mn-lt"/>
              <a:cs typeface="+mn-lt"/>
            </a:endParaRPr>
          </a:p>
          <a:p>
            <a:pPr marL="214313" indent="-214313" defTabSz="457189">
              <a:buFont typeface="Arial"/>
              <a:buChar char="•"/>
            </a:pPr>
            <a:r>
              <a:rPr lang="en-CA" sz="1200" dirty="0">
                <a:solidFill>
                  <a:srgbClr val="1F497D">
                    <a:lumMod val="75000"/>
                  </a:srgbClr>
                </a:solidFill>
                <a:latin typeface="Aptos"/>
                <a:ea typeface="+mn-lt"/>
                <a:cs typeface="+mn-lt"/>
              </a:rPr>
              <a:t>Données et </a:t>
            </a:r>
            <a:r>
              <a:rPr lang="en-CA" sz="1200" dirty="0" err="1">
                <a:solidFill>
                  <a:srgbClr val="1F497D">
                    <a:lumMod val="75000"/>
                  </a:srgbClr>
                </a:solidFill>
                <a:latin typeface="Aptos"/>
                <a:ea typeface="+mn-lt"/>
                <a:cs typeface="+mn-lt"/>
              </a:rPr>
              <a:t>analytique</a:t>
            </a:r>
            <a:endParaRPr lang="en-CA" sz="1350" dirty="0">
              <a:latin typeface="Aptos"/>
            </a:endParaRPr>
          </a:p>
          <a:p>
            <a:pPr marL="214313" indent="-214313" defTabSz="457189">
              <a:buFont typeface="Arial"/>
              <a:buChar char="•"/>
            </a:pPr>
            <a:r>
              <a:rPr lang="en-CA" sz="1200" dirty="0">
                <a:solidFill>
                  <a:srgbClr val="1F497D">
                    <a:lumMod val="75000"/>
                  </a:srgbClr>
                </a:solidFill>
                <a:latin typeface="Aptos"/>
                <a:ea typeface="+mn-lt"/>
                <a:cs typeface="+mn-lt"/>
              </a:rPr>
              <a:t>Modernisation de la planification des </a:t>
            </a:r>
            <a:r>
              <a:rPr lang="en-CA" sz="1200" dirty="0" err="1">
                <a:solidFill>
                  <a:srgbClr val="1F497D">
                    <a:lumMod val="75000"/>
                  </a:srgbClr>
                </a:solidFill>
                <a:latin typeface="Aptos"/>
                <a:ea typeface="+mn-lt"/>
                <a:cs typeface="+mn-lt"/>
              </a:rPr>
              <a:t>ressources</a:t>
            </a:r>
            <a:r>
              <a:rPr lang="en-CA" sz="1200" dirty="0">
                <a:solidFill>
                  <a:srgbClr val="1F497D">
                    <a:lumMod val="75000"/>
                  </a:srgbClr>
                </a:solidFill>
                <a:latin typeface="Aptos"/>
                <a:ea typeface="+mn-lt"/>
                <a:cs typeface="+mn-lt"/>
              </a:rPr>
              <a:t> de </a:t>
            </a:r>
            <a:r>
              <a:rPr lang="en-CA" sz="1200" dirty="0" err="1">
                <a:solidFill>
                  <a:srgbClr val="1F497D">
                    <a:lumMod val="75000"/>
                  </a:srgbClr>
                </a:solidFill>
                <a:latin typeface="Aptos"/>
                <a:ea typeface="+mn-lt"/>
                <a:cs typeface="+mn-lt"/>
              </a:rPr>
              <a:t>l'entreprise</a:t>
            </a:r>
            <a:r>
              <a:rPr lang="en-CA" sz="1200" dirty="0">
                <a:solidFill>
                  <a:srgbClr val="1F497D">
                    <a:lumMod val="75000"/>
                  </a:srgbClr>
                </a:solidFill>
                <a:latin typeface="Aptos"/>
                <a:ea typeface="+mn-lt"/>
                <a:cs typeface="+mn-lt"/>
              </a:rPr>
              <a:t> (PRE)</a:t>
            </a:r>
            <a:endParaRPr lang="en-CA" sz="1350" dirty="0">
              <a:solidFill>
                <a:srgbClr val="1F497D">
                  <a:lumMod val="75000"/>
                </a:srgbClr>
              </a:solidFill>
              <a:latin typeface="Aptos"/>
              <a:ea typeface="+mn-lt"/>
              <a:cs typeface="+mn-lt"/>
            </a:endParaRPr>
          </a:p>
          <a:p>
            <a:pPr marL="214313" indent="-214313" defTabSz="457189">
              <a:buFont typeface="Arial"/>
              <a:buChar char="•"/>
            </a:pPr>
            <a:r>
              <a:rPr lang="en-CA" sz="1200" dirty="0">
                <a:solidFill>
                  <a:srgbClr val="1F497D">
                    <a:lumMod val="75000"/>
                  </a:srgbClr>
                </a:solidFill>
                <a:latin typeface="Aptos"/>
                <a:ea typeface="+mn-lt"/>
                <a:cs typeface="+mn-lt"/>
              </a:rPr>
              <a:t>Gestion de </a:t>
            </a:r>
            <a:r>
              <a:rPr lang="en-CA" sz="1200" dirty="0" err="1">
                <a:solidFill>
                  <a:srgbClr val="1F497D">
                    <a:lumMod val="75000"/>
                  </a:srgbClr>
                </a:solidFill>
                <a:latin typeface="Aptos"/>
                <a:ea typeface="+mn-lt"/>
                <a:cs typeface="+mn-lt"/>
              </a:rPr>
              <a:t>l'information</a:t>
            </a:r>
            <a:r>
              <a:rPr lang="en-CA" sz="1200" dirty="0">
                <a:solidFill>
                  <a:srgbClr val="1F497D">
                    <a:lumMod val="75000"/>
                  </a:srgbClr>
                </a:solidFill>
                <a:latin typeface="Aptos"/>
                <a:ea typeface="+mn-lt"/>
                <a:cs typeface="+mn-lt"/>
              </a:rPr>
              <a:t> (GI)</a:t>
            </a:r>
            <a:endParaRPr lang="en-CA" sz="1350" dirty="0">
              <a:solidFill>
                <a:srgbClr val="1F497D">
                  <a:lumMod val="75000"/>
                </a:srgbClr>
              </a:solidFill>
              <a:latin typeface="Aptos"/>
              <a:ea typeface="+mn-lt"/>
              <a:cs typeface="+mn-lt"/>
            </a:endParaRPr>
          </a:p>
          <a:p>
            <a:pPr marL="214313" indent="-214313" defTabSz="457189">
              <a:buFont typeface="Arial"/>
              <a:buChar char="•"/>
            </a:pPr>
            <a:r>
              <a:rPr lang="en-CA" sz="1200" dirty="0">
                <a:solidFill>
                  <a:srgbClr val="1F497D">
                    <a:lumMod val="75000"/>
                  </a:srgbClr>
                </a:solidFill>
                <a:latin typeface="Aptos"/>
                <a:ea typeface="+mn-lt"/>
                <a:cs typeface="+mn-lt"/>
              </a:rPr>
              <a:t>Intelligence </a:t>
            </a:r>
            <a:r>
              <a:rPr lang="en-CA" sz="1200" dirty="0" err="1">
                <a:solidFill>
                  <a:srgbClr val="1F497D">
                    <a:lumMod val="75000"/>
                  </a:srgbClr>
                </a:solidFill>
                <a:latin typeface="Aptos"/>
                <a:ea typeface="+mn-lt"/>
                <a:cs typeface="+mn-lt"/>
              </a:rPr>
              <a:t>artificielle</a:t>
            </a:r>
            <a:r>
              <a:rPr lang="en-CA" sz="1200" dirty="0">
                <a:solidFill>
                  <a:srgbClr val="1F497D">
                    <a:lumMod val="75000"/>
                  </a:srgbClr>
                </a:solidFill>
                <a:latin typeface="Aptos"/>
                <a:ea typeface="+mn-lt"/>
                <a:cs typeface="+mn-lt"/>
              </a:rPr>
              <a:t> (IA)</a:t>
            </a:r>
            <a:endParaRPr lang="en-CA" sz="1350" dirty="0">
              <a:solidFill>
                <a:srgbClr val="1F497D">
                  <a:lumMod val="75000"/>
                </a:srgbClr>
              </a:solidFill>
              <a:latin typeface="Aptos"/>
              <a:ea typeface="+mn-lt"/>
              <a:cs typeface="+mn-lt"/>
            </a:endParaRPr>
          </a:p>
          <a:p>
            <a:pPr marL="214313" indent="-214313" defTabSz="457189">
              <a:buFont typeface="Arial"/>
              <a:buChar char="•"/>
            </a:pPr>
            <a:r>
              <a:rPr lang="en-CA" sz="1200" dirty="0" err="1">
                <a:solidFill>
                  <a:srgbClr val="1F497D">
                    <a:lumMod val="75000"/>
                  </a:srgbClr>
                </a:solidFill>
                <a:latin typeface="Aptos"/>
                <a:ea typeface="+mn-lt"/>
                <a:cs typeface="+mn-lt"/>
              </a:rPr>
              <a:t>Cybersécurité</a:t>
            </a:r>
            <a:endParaRPr lang="en-CA" sz="1350" dirty="0">
              <a:latin typeface="Aptos"/>
            </a:endParaRPr>
          </a:p>
          <a:p>
            <a:pPr marL="214313" indent="-214313" defTabSz="457189">
              <a:buFont typeface="Arial"/>
              <a:buChar char="•"/>
            </a:pPr>
            <a:r>
              <a:rPr lang="en-CA" sz="1200" dirty="0" err="1">
                <a:solidFill>
                  <a:srgbClr val="1F497D">
                    <a:lumMod val="75000"/>
                  </a:srgbClr>
                </a:solidFill>
                <a:latin typeface="Aptos"/>
                <a:ea typeface="+mn-lt"/>
                <a:cs typeface="+mn-lt"/>
              </a:rPr>
              <a:t>Produits</a:t>
            </a:r>
            <a:r>
              <a:rPr lang="en-CA" sz="1200" dirty="0">
                <a:solidFill>
                  <a:srgbClr val="1F497D">
                    <a:lumMod val="75000"/>
                  </a:srgbClr>
                </a:solidFill>
                <a:latin typeface="Aptos"/>
                <a:ea typeface="+mn-lt"/>
                <a:cs typeface="+mn-lt"/>
              </a:rPr>
              <a:t> et services </a:t>
            </a:r>
            <a:r>
              <a:rPr lang="en-CA" sz="1200" dirty="0" err="1">
                <a:solidFill>
                  <a:srgbClr val="1F497D">
                    <a:lumMod val="75000"/>
                  </a:srgbClr>
                </a:solidFill>
                <a:latin typeface="Aptos"/>
                <a:ea typeface="+mn-lt"/>
                <a:cs typeface="+mn-lt"/>
              </a:rPr>
              <a:t>numériques</a:t>
            </a:r>
            <a:endParaRPr lang="en-CA" sz="1350" dirty="0">
              <a:latin typeface="Aptos"/>
            </a:endParaRPr>
          </a:p>
          <a:p>
            <a:pPr defTabSz="457189">
              <a:spcAft>
                <a:spcPts val="863"/>
              </a:spcAft>
            </a:pPr>
            <a:endParaRPr lang="en-CA" sz="135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967233-FD83-EC31-0365-3DCEEBDE4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509" y="3876228"/>
            <a:ext cx="1222871" cy="1034062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61E38C2-7BC4-7FC6-BF95-AE5B29C719E9}"/>
              </a:ext>
            </a:extLst>
          </p:cNvPr>
          <p:cNvSpPr/>
          <p:nvPr/>
        </p:nvSpPr>
        <p:spPr>
          <a:xfrm>
            <a:off x="3154576" y="4113193"/>
            <a:ext cx="693266" cy="645894"/>
          </a:xfrm>
          <a:prstGeom prst="ellipse">
            <a:avLst/>
          </a:prstGeom>
          <a:solidFill>
            <a:srgbClr val="F271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CA" sz="23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8E5DFC-9CB6-C0BF-E7ED-68936EC1459E}"/>
              </a:ext>
            </a:extLst>
          </p:cNvPr>
          <p:cNvSpPr txBox="1"/>
          <p:nvPr/>
        </p:nvSpPr>
        <p:spPr>
          <a:xfrm>
            <a:off x="3098137" y="3909471"/>
            <a:ext cx="1201922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fr-CA" sz="840" b="1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endParaRPr lang="en-CA" sz="84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5D4EE48-5A2E-4FDF-0DE0-1E7E79B26F2E}"/>
              </a:ext>
            </a:extLst>
          </p:cNvPr>
          <p:cNvSpPr/>
          <p:nvPr/>
        </p:nvSpPr>
        <p:spPr>
          <a:xfrm>
            <a:off x="3948694" y="4113193"/>
            <a:ext cx="693266" cy="645894"/>
          </a:xfrm>
          <a:prstGeom prst="ellipse">
            <a:avLst/>
          </a:prstGeom>
          <a:solidFill>
            <a:srgbClr val="F271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CA" sz="2362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4" name="Graphic 13" descr="Group of men with solid fill">
            <a:extLst>
              <a:ext uri="{FF2B5EF4-FFF2-40B4-BE49-F238E27FC236}">
                <a16:creationId xmlns:a16="http://schemas.microsoft.com/office/drawing/2014/main" id="{1BC8637A-B987-BF25-09BF-65ACAEA28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07123" y="4183296"/>
            <a:ext cx="388184" cy="377162"/>
          </a:xfrm>
          <a:prstGeom prst="rect">
            <a:avLst/>
          </a:prstGeom>
        </p:spPr>
      </p:pic>
      <p:pic>
        <p:nvPicPr>
          <p:cNvPr id="15" name="Graphic 14" descr="Coins with solid fill">
            <a:extLst>
              <a:ext uri="{FF2B5EF4-FFF2-40B4-BE49-F238E27FC236}">
                <a16:creationId xmlns:a16="http://schemas.microsoft.com/office/drawing/2014/main" id="{87503969-E7D5-3002-72A2-4F2EBC1726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13990" y="4200842"/>
            <a:ext cx="373630" cy="3736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2F49F3B-13D4-A5C0-DD92-61E42B470D26}"/>
              </a:ext>
            </a:extLst>
          </p:cNvPr>
          <p:cNvSpPr txBox="1"/>
          <p:nvPr/>
        </p:nvSpPr>
        <p:spPr>
          <a:xfrm>
            <a:off x="6033800" y="3959715"/>
            <a:ext cx="2863014" cy="957955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457189"/>
            <a:r>
              <a:rPr lang="fr-CA" sz="825" b="1">
                <a:solidFill>
                  <a:srgbClr val="17375E"/>
                </a:solidFill>
                <a:latin typeface="Calibri"/>
                <a:ea typeface="+mn-lt"/>
                <a:cs typeface="+mn-lt"/>
              </a:rPr>
              <a:t>Principaux emplacements</a:t>
            </a:r>
            <a:endParaRPr lang="en-US" sz="825" b="1">
              <a:solidFill>
                <a:srgbClr val="17375E"/>
              </a:solidFill>
              <a:latin typeface="Calibri"/>
              <a:ea typeface="Calibri"/>
              <a:cs typeface="Calibri"/>
            </a:endParaRPr>
          </a:p>
          <a:p>
            <a:pPr defTabSz="457189">
              <a:buFont typeface="Arial" panose="020B0604020202020204" pitchFamily="34" charset="0"/>
              <a:buChar char="•"/>
            </a:pPr>
            <a:r>
              <a:rPr lang="en-CA" sz="825">
                <a:solidFill>
                  <a:srgbClr val="17375E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CA" sz="825" err="1">
                <a:solidFill>
                  <a:srgbClr val="17375E"/>
                </a:solidFill>
                <a:latin typeface="Calibri"/>
                <a:ea typeface="+mn-lt"/>
                <a:cs typeface="+mn-lt"/>
              </a:rPr>
              <a:t>Région</a:t>
            </a:r>
            <a:r>
              <a:rPr lang="en-CA" sz="825">
                <a:solidFill>
                  <a:srgbClr val="17375E"/>
                </a:solidFill>
                <a:latin typeface="Calibri"/>
                <a:ea typeface="+mn-lt"/>
                <a:cs typeface="+mn-lt"/>
              </a:rPr>
              <a:t> de la </a:t>
            </a:r>
            <a:r>
              <a:rPr lang="en-CA" sz="825" err="1">
                <a:solidFill>
                  <a:srgbClr val="17375E"/>
                </a:solidFill>
                <a:latin typeface="Calibri"/>
                <a:ea typeface="+mn-lt"/>
                <a:cs typeface="+mn-lt"/>
              </a:rPr>
              <a:t>capitale</a:t>
            </a:r>
            <a:r>
              <a:rPr lang="en-CA" sz="825">
                <a:solidFill>
                  <a:srgbClr val="17375E"/>
                </a:solidFill>
                <a:latin typeface="Calibri"/>
                <a:ea typeface="+mn-lt"/>
                <a:cs typeface="+mn-lt"/>
              </a:rPr>
              <a:t> </a:t>
            </a:r>
            <a:r>
              <a:rPr lang="en-CA" sz="825" err="1">
                <a:solidFill>
                  <a:srgbClr val="17375E"/>
                </a:solidFill>
                <a:latin typeface="Calibri"/>
                <a:ea typeface="+mn-lt"/>
                <a:cs typeface="+mn-lt"/>
              </a:rPr>
              <a:t>nationale</a:t>
            </a:r>
            <a:r>
              <a:rPr lang="en-CA" sz="825">
                <a:solidFill>
                  <a:srgbClr val="17375E"/>
                </a:solidFill>
                <a:latin typeface="Calibri"/>
                <a:ea typeface="+mn-lt"/>
                <a:cs typeface="+mn-lt"/>
              </a:rPr>
              <a:t> (Carling, Coventry, Leitrim, NPB, Pearkes, Shirley's Bay, Connaught, Tunney's, Albion Towers, Col Stacey Building, Uplands)</a:t>
            </a:r>
          </a:p>
          <a:p>
            <a:pPr defTabSz="457189">
              <a:buFont typeface="Arial" panose="020B0604020202020204" pitchFamily="34" charset="0"/>
              <a:buChar char="•"/>
            </a:pPr>
            <a:r>
              <a:rPr lang="en-CA" sz="825">
                <a:solidFill>
                  <a:srgbClr val="17375E"/>
                </a:solidFill>
                <a:latin typeface="Calibri"/>
                <a:ea typeface="+mn-lt"/>
                <a:cs typeface="+mn-lt"/>
              </a:rPr>
              <a:t> Bases des Forces </a:t>
            </a:r>
            <a:r>
              <a:rPr lang="en-CA" sz="825" err="1">
                <a:solidFill>
                  <a:srgbClr val="17375E"/>
                </a:solidFill>
                <a:latin typeface="Calibri"/>
                <a:ea typeface="+mn-lt"/>
                <a:cs typeface="+mn-lt"/>
              </a:rPr>
              <a:t>canadiennes</a:t>
            </a:r>
            <a:r>
              <a:rPr lang="en-CA" sz="825">
                <a:solidFill>
                  <a:srgbClr val="17375E"/>
                </a:solidFill>
                <a:latin typeface="Calibri"/>
                <a:ea typeface="+mn-lt"/>
                <a:cs typeface="+mn-lt"/>
              </a:rPr>
              <a:t> à travers le Canada</a:t>
            </a:r>
          </a:p>
          <a:p>
            <a:pPr defTabSz="457189">
              <a:buFont typeface="Arial" panose="020B0604020202020204" pitchFamily="34" charset="0"/>
              <a:buChar char="•"/>
            </a:pPr>
            <a:r>
              <a:rPr lang="en-CA" sz="825">
                <a:solidFill>
                  <a:srgbClr val="17375E"/>
                </a:solidFill>
                <a:latin typeface="Calibri"/>
                <a:ea typeface="+mn-lt"/>
                <a:cs typeface="+mn-lt"/>
              </a:rPr>
              <a:t> Emplacements à travers les États-Unis, </a:t>
            </a:r>
            <a:r>
              <a:rPr lang="en-CA" sz="825" err="1">
                <a:solidFill>
                  <a:srgbClr val="17375E"/>
                </a:solidFill>
                <a:latin typeface="Calibri"/>
                <a:ea typeface="+mn-lt"/>
                <a:cs typeface="+mn-lt"/>
              </a:rPr>
              <a:t>l'Europe</a:t>
            </a:r>
            <a:r>
              <a:rPr lang="en-CA" sz="825">
                <a:solidFill>
                  <a:srgbClr val="17375E"/>
                </a:solidFill>
                <a:latin typeface="Calibri"/>
                <a:ea typeface="+mn-lt"/>
                <a:cs typeface="+mn-lt"/>
              </a:rPr>
              <a:t> et </a:t>
            </a:r>
            <a:r>
              <a:rPr lang="en-CA" sz="825" err="1">
                <a:solidFill>
                  <a:srgbClr val="17375E"/>
                </a:solidFill>
                <a:latin typeface="Calibri"/>
                <a:ea typeface="+mn-lt"/>
                <a:cs typeface="+mn-lt"/>
              </a:rPr>
              <a:t>l'Australie</a:t>
            </a:r>
            <a:endParaRPr lang="en-CA" sz="825">
              <a:solidFill>
                <a:srgbClr val="17375E"/>
              </a:solidFill>
              <a:latin typeface="Calibri"/>
              <a:ea typeface="Calibri"/>
              <a:cs typeface="Calibri"/>
            </a:endParaRPr>
          </a:p>
          <a:p>
            <a:pPr marL="205264" indent="-205264" defTabSz="457189">
              <a:buFont typeface="Arial" panose="020B0604020202020204" pitchFamily="34" charset="0"/>
              <a:buChar char="•"/>
            </a:pPr>
            <a:endParaRPr lang="en-CA" sz="825">
              <a:solidFill>
                <a:srgbClr val="1F497D">
                  <a:lumMod val="75000"/>
                </a:srgbClr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E7F2EE-AC7E-0594-9C07-68E11C0FAF96}"/>
              </a:ext>
            </a:extLst>
          </p:cNvPr>
          <p:cNvSpPr txBox="1"/>
          <p:nvPr/>
        </p:nvSpPr>
        <p:spPr>
          <a:xfrm>
            <a:off x="3255432" y="4519022"/>
            <a:ext cx="927258" cy="19620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457189"/>
            <a:r>
              <a:rPr lang="en-CA" sz="825" b="1">
                <a:solidFill>
                  <a:prstClr val="white"/>
                </a:solidFill>
                <a:latin typeface="Arial"/>
                <a:cs typeface="Arial"/>
              </a:rPr>
              <a:t>4 265</a:t>
            </a:r>
            <a:endParaRPr lang="en-CA" sz="84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C143FC-3858-1349-8F64-2C8CB09863A5}"/>
              </a:ext>
            </a:extLst>
          </p:cNvPr>
          <p:cNvSpPr txBox="1"/>
          <p:nvPr/>
        </p:nvSpPr>
        <p:spPr>
          <a:xfrm>
            <a:off x="4000386" y="3913032"/>
            <a:ext cx="1201922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fr-CA" sz="84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  <a:endParaRPr lang="en-CA" sz="84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FDB7AD-38F5-A59C-B598-74F6CDD31EDE}"/>
              </a:ext>
            </a:extLst>
          </p:cNvPr>
          <p:cNvSpPr txBox="1"/>
          <p:nvPr/>
        </p:nvSpPr>
        <p:spPr>
          <a:xfrm>
            <a:off x="4024277" y="4512219"/>
            <a:ext cx="621760" cy="19620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457189"/>
            <a:r>
              <a:rPr lang="en-CA" sz="825" b="1">
                <a:solidFill>
                  <a:prstClr val="white"/>
                </a:solidFill>
                <a:latin typeface="Arial"/>
                <a:cs typeface="Arial"/>
              </a:rPr>
              <a:t>718 M$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738CBD7-7C44-7792-4687-3AF18789FA7D}"/>
              </a:ext>
            </a:extLst>
          </p:cNvPr>
          <p:cNvCxnSpPr>
            <a:cxnSpLocks/>
          </p:cNvCxnSpPr>
          <p:nvPr/>
        </p:nvCxnSpPr>
        <p:spPr>
          <a:xfrm>
            <a:off x="4205759" y="4916453"/>
            <a:ext cx="45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CBA3B62-664F-0ED2-320B-A92CC4E69258}"/>
              </a:ext>
            </a:extLst>
          </p:cNvPr>
          <p:cNvSpPr txBox="1"/>
          <p:nvPr/>
        </p:nvSpPr>
        <p:spPr>
          <a:xfrm>
            <a:off x="3116155" y="3871826"/>
            <a:ext cx="825105" cy="207749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algn="ctr" defTabSz="457189"/>
            <a:r>
              <a:rPr lang="fr-CA" sz="900" b="1">
                <a:solidFill>
                  <a:srgbClr val="F27138"/>
                </a:solidFill>
                <a:latin typeface="Aptos"/>
                <a:cs typeface="Arial"/>
              </a:rPr>
              <a:t>Employés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F62F19-773C-2D48-2119-9CAD35B43A52}"/>
              </a:ext>
            </a:extLst>
          </p:cNvPr>
          <p:cNvSpPr txBox="1"/>
          <p:nvPr/>
        </p:nvSpPr>
        <p:spPr>
          <a:xfrm>
            <a:off x="3922604" y="3883133"/>
            <a:ext cx="82510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89"/>
            <a:r>
              <a:rPr lang="fr-CA" sz="900" b="1">
                <a:solidFill>
                  <a:srgbClr val="F27138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Budget </a:t>
            </a:r>
          </a:p>
        </p:txBody>
      </p:sp>
    </p:spTree>
    <p:extLst>
      <p:ext uri="{BB962C8B-B14F-4D97-AF65-F5344CB8AC3E}">
        <p14:creationId xmlns:p14="http://schemas.microsoft.com/office/powerpoint/2010/main" val="3558517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7F7E6-E143-2906-3A37-66313F68E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02292957-F281-A432-6B88-2FA6973323C1}"/>
              </a:ext>
            </a:extLst>
          </p:cNvPr>
          <p:cNvSpPr txBox="1">
            <a:spLocks/>
          </p:cNvSpPr>
          <p:nvPr/>
        </p:nvSpPr>
        <p:spPr>
          <a:xfrm>
            <a:off x="2781300" y="164906"/>
            <a:ext cx="3581399" cy="80406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57189"/>
            <a:r>
              <a:rPr lang="en-US" sz="2100" b="1" dirty="0">
                <a:solidFill>
                  <a:prstClr val="white"/>
                </a:solidFill>
                <a:latin typeface="Aptos" panose="020B0004020202020204" pitchFamily="34" charset="0"/>
                <a:ea typeface="Arial"/>
                <a:cs typeface="Arial"/>
              </a:rPr>
              <a:t>DSG Mission &amp; Vision</a:t>
            </a:r>
            <a:endParaRPr lang="en-US" sz="2100" dirty="0">
              <a:solidFill>
                <a:prstClr val="white"/>
              </a:solidFill>
              <a:latin typeface="Aptos" panose="020B0004020202020204" pitchFamily="34" charset="0"/>
            </a:endParaRPr>
          </a:p>
        </p:txBody>
      </p:sp>
      <p:sp>
        <p:nvSpPr>
          <p:cNvPr id="4" name="Subtitle 6">
            <a:extLst>
              <a:ext uri="{FF2B5EF4-FFF2-40B4-BE49-F238E27FC236}">
                <a16:creationId xmlns:a16="http://schemas.microsoft.com/office/drawing/2014/main" id="{C36AA072-E6C6-C9B8-15C2-2D1043FD57B7}"/>
              </a:ext>
            </a:extLst>
          </p:cNvPr>
          <p:cNvSpPr txBox="1">
            <a:spLocks/>
          </p:cNvSpPr>
          <p:nvPr/>
        </p:nvSpPr>
        <p:spPr>
          <a:xfrm>
            <a:off x="320288" y="866561"/>
            <a:ext cx="7772400" cy="19259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189">
              <a:buNone/>
            </a:pPr>
            <a:r>
              <a:rPr lang="en-US" sz="2400">
                <a:solidFill>
                  <a:srgbClr val="1F497D">
                    <a:lumMod val="50000"/>
                  </a:srgbClr>
                </a:solidFill>
                <a:latin typeface="Calibri"/>
              </a:rPr>
              <a:t>
</a:t>
            </a:r>
            <a:endParaRPr lang="en-US" sz="2400">
              <a:solidFill>
                <a:srgbClr val="1F497D">
                  <a:lumMod val="50000"/>
                </a:srgbClr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23" name="Group 6">
            <a:extLst>
              <a:ext uri="{FF2B5EF4-FFF2-40B4-BE49-F238E27FC236}">
                <a16:creationId xmlns:a16="http://schemas.microsoft.com/office/drawing/2014/main" id="{394E4B1D-FB1C-1DC0-C54D-8F18E3E9E2FC}"/>
              </a:ext>
            </a:extLst>
          </p:cNvPr>
          <p:cNvGrpSpPr/>
          <p:nvPr/>
        </p:nvGrpSpPr>
        <p:grpSpPr>
          <a:xfrm>
            <a:off x="656493" y="1656415"/>
            <a:ext cx="3699406" cy="2225545"/>
            <a:chOff x="0" y="-85725"/>
            <a:chExt cx="1233150" cy="881085"/>
          </a:xfrm>
        </p:grpSpPr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8D7B4A66-A678-7322-B149-2648B933BD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233150" cy="795360"/>
            </a:xfrm>
            <a:custGeom>
              <a:avLst/>
              <a:gdLst/>
              <a:ahLst/>
              <a:cxnLst/>
              <a:rect l="l" t="t" r="r" b="b"/>
              <a:pathLst>
                <a:path w="1233150" h="795360">
                  <a:moveTo>
                    <a:pt x="72341" y="0"/>
                  </a:moveTo>
                  <a:lnTo>
                    <a:pt x="1160809" y="0"/>
                  </a:lnTo>
                  <a:cubicBezTo>
                    <a:pt x="1200761" y="0"/>
                    <a:pt x="1233150" y="32388"/>
                    <a:pt x="1233150" y="72341"/>
                  </a:cubicBezTo>
                  <a:lnTo>
                    <a:pt x="1233150" y="723019"/>
                  </a:lnTo>
                  <a:cubicBezTo>
                    <a:pt x="1233150" y="762972"/>
                    <a:pt x="1200761" y="795360"/>
                    <a:pt x="1160809" y="795360"/>
                  </a:cubicBezTo>
                  <a:lnTo>
                    <a:pt x="72341" y="795360"/>
                  </a:lnTo>
                  <a:cubicBezTo>
                    <a:pt x="32388" y="795360"/>
                    <a:pt x="0" y="762972"/>
                    <a:pt x="0" y="723019"/>
                  </a:cubicBezTo>
                  <a:lnTo>
                    <a:pt x="0" y="72341"/>
                  </a:lnTo>
                  <a:cubicBezTo>
                    <a:pt x="0" y="32388"/>
                    <a:pt x="32388" y="0"/>
                    <a:pt x="72341" y="0"/>
                  </a:cubicBezTo>
                  <a:close/>
                </a:path>
              </a:pathLst>
            </a:custGeom>
            <a:solidFill>
              <a:srgbClr val="E8E8E9"/>
            </a:solidFill>
            <a:ln w="11430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CA" sz="1350"/>
            </a:p>
          </p:txBody>
        </p:sp>
        <p:sp>
          <p:nvSpPr>
            <p:cNvPr id="26" name="TextBox 8">
              <a:extLst>
                <a:ext uri="{FF2B5EF4-FFF2-40B4-BE49-F238E27FC236}">
                  <a16:creationId xmlns:a16="http://schemas.microsoft.com/office/drawing/2014/main" id="{B909C6E1-194B-6776-ADDB-4EC75582D09C}"/>
                </a:ext>
              </a:extLst>
            </p:cNvPr>
            <p:cNvSpPr txBox="1"/>
            <p:nvPr/>
          </p:nvSpPr>
          <p:spPr>
            <a:xfrm>
              <a:off x="0" y="-85725"/>
              <a:ext cx="1233149" cy="881085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4514"/>
                </a:lnSpc>
                <a:spcBef>
                  <a:spcPct val="0"/>
                </a:spcBef>
              </a:pPr>
              <a:endParaRPr sz="1350"/>
            </a:p>
          </p:txBody>
        </p:sp>
      </p:grpSp>
      <p:sp>
        <p:nvSpPr>
          <p:cNvPr id="27" name="TextBox 35">
            <a:extLst>
              <a:ext uri="{FF2B5EF4-FFF2-40B4-BE49-F238E27FC236}">
                <a16:creationId xmlns:a16="http://schemas.microsoft.com/office/drawing/2014/main" id="{C7B8266A-6EF1-6B14-E75A-3CD1F3CC188C}"/>
              </a:ext>
            </a:extLst>
          </p:cNvPr>
          <p:cNvSpPr txBox="1"/>
          <p:nvPr/>
        </p:nvSpPr>
        <p:spPr>
          <a:xfrm>
            <a:off x="1039148" y="2370699"/>
            <a:ext cx="2934093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b="1" dirty="0">
                <a:solidFill>
                  <a:srgbClr val="102C47"/>
                </a:solidFill>
                <a:latin typeface="Aptos" panose="020B0004020202020204" pitchFamily="34" charset="0"/>
                <a:ea typeface="Poppins Bold"/>
                <a:cs typeface="Poppins Bold"/>
                <a:sym typeface="Poppins Bold"/>
              </a:rPr>
              <a:t>Connect</a:t>
            </a:r>
            <a:r>
              <a:rPr lang="en-US" dirty="0">
                <a:solidFill>
                  <a:srgbClr val="102C47"/>
                </a:solidFill>
                <a:latin typeface="Aptos" panose="020B0004020202020204" pitchFamily="34" charset="0"/>
                <a:ea typeface="Poppins"/>
                <a:cs typeface="Poppins"/>
                <a:sym typeface="Poppins"/>
              </a:rPr>
              <a:t>, </a:t>
            </a:r>
            <a:r>
              <a:rPr lang="en-US" b="1" dirty="0">
                <a:solidFill>
                  <a:srgbClr val="102C47"/>
                </a:solidFill>
                <a:latin typeface="Aptos" panose="020B0004020202020204" pitchFamily="34" charset="0"/>
                <a:ea typeface="Poppins Bold"/>
                <a:cs typeface="Poppins Bold"/>
                <a:sym typeface="Poppins Bold"/>
              </a:rPr>
              <a:t>Enable</a:t>
            </a:r>
            <a:r>
              <a:rPr lang="en-US" dirty="0">
                <a:solidFill>
                  <a:srgbClr val="102C47"/>
                </a:solidFill>
                <a:latin typeface="Aptos" panose="020B0004020202020204" pitchFamily="34" charset="0"/>
                <a:ea typeface="Poppins"/>
                <a:cs typeface="Poppins"/>
                <a:sym typeface="Poppins"/>
              </a:rPr>
              <a:t>, and </a:t>
            </a:r>
            <a:r>
              <a:rPr lang="en-US" b="1" dirty="0">
                <a:solidFill>
                  <a:srgbClr val="102C47"/>
                </a:solidFill>
                <a:latin typeface="Aptos" panose="020B0004020202020204" pitchFamily="34" charset="0"/>
                <a:ea typeface="Poppins Bold"/>
                <a:cs typeface="Poppins Bold"/>
                <a:sym typeface="Poppins Bold"/>
              </a:rPr>
              <a:t>Transform</a:t>
            </a:r>
            <a:r>
              <a:rPr lang="en-US" dirty="0">
                <a:solidFill>
                  <a:srgbClr val="102C47"/>
                </a:solidFill>
                <a:latin typeface="Aptos" panose="020B0004020202020204" pitchFamily="34" charset="0"/>
                <a:ea typeface="Poppins"/>
                <a:cs typeface="Poppins"/>
                <a:sym typeface="Poppins"/>
              </a:rPr>
              <a:t> the </a:t>
            </a:r>
            <a:r>
              <a:rPr lang="en-US" dirty="0" err="1">
                <a:solidFill>
                  <a:srgbClr val="102C47"/>
                </a:solidFill>
                <a:latin typeface="Aptos" panose="020B0004020202020204" pitchFamily="34" charset="0"/>
                <a:ea typeface="Poppins"/>
                <a:cs typeface="Poppins"/>
                <a:sym typeface="Poppins"/>
              </a:rPr>
              <a:t>Defence</a:t>
            </a:r>
            <a:r>
              <a:rPr lang="en-US" dirty="0">
                <a:solidFill>
                  <a:srgbClr val="102C47"/>
                </a:solidFill>
                <a:latin typeface="Aptos" panose="020B0004020202020204" pitchFamily="34" charset="0"/>
                <a:ea typeface="Poppins"/>
                <a:cs typeface="Poppins"/>
                <a:sym typeface="Poppins"/>
              </a:rPr>
              <a:t> Team</a:t>
            </a:r>
          </a:p>
        </p:txBody>
      </p:sp>
      <p:grpSp>
        <p:nvGrpSpPr>
          <p:cNvPr id="31" name="Group 6">
            <a:extLst>
              <a:ext uri="{FF2B5EF4-FFF2-40B4-BE49-F238E27FC236}">
                <a16:creationId xmlns:a16="http://schemas.microsoft.com/office/drawing/2014/main" id="{CC9FA09C-CBB1-7627-4346-710C949ADF72}"/>
              </a:ext>
            </a:extLst>
          </p:cNvPr>
          <p:cNvGrpSpPr/>
          <p:nvPr/>
        </p:nvGrpSpPr>
        <p:grpSpPr>
          <a:xfrm>
            <a:off x="4692100" y="1656415"/>
            <a:ext cx="3699406" cy="2225545"/>
            <a:chOff x="0" y="-85725"/>
            <a:chExt cx="1233150" cy="881085"/>
          </a:xfrm>
        </p:grpSpPr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38DB331C-9893-9FE2-29A8-257840DFA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233150" cy="795360"/>
            </a:xfrm>
            <a:custGeom>
              <a:avLst/>
              <a:gdLst/>
              <a:ahLst/>
              <a:cxnLst/>
              <a:rect l="l" t="t" r="r" b="b"/>
              <a:pathLst>
                <a:path w="1233150" h="795360">
                  <a:moveTo>
                    <a:pt x="72341" y="0"/>
                  </a:moveTo>
                  <a:lnTo>
                    <a:pt x="1160809" y="0"/>
                  </a:lnTo>
                  <a:cubicBezTo>
                    <a:pt x="1200761" y="0"/>
                    <a:pt x="1233150" y="32388"/>
                    <a:pt x="1233150" y="72341"/>
                  </a:cubicBezTo>
                  <a:lnTo>
                    <a:pt x="1233150" y="723019"/>
                  </a:lnTo>
                  <a:cubicBezTo>
                    <a:pt x="1233150" y="762972"/>
                    <a:pt x="1200761" y="795360"/>
                    <a:pt x="1160809" y="795360"/>
                  </a:cubicBezTo>
                  <a:lnTo>
                    <a:pt x="72341" y="795360"/>
                  </a:lnTo>
                  <a:cubicBezTo>
                    <a:pt x="32388" y="795360"/>
                    <a:pt x="0" y="762972"/>
                    <a:pt x="0" y="723019"/>
                  </a:cubicBezTo>
                  <a:lnTo>
                    <a:pt x="0" y="72341"/>
                  </a:lnTo>
                  <a:cubicBezTo>
                    <a:pt x="0" y="32388"/>
                    <a:pt x="32388" y="0"/>
                    <a:pt x="72341" y="0"/>
                  </a:cubicBezTo>
                  <a:close/>
                </a:path>
              </a:pathLst>
            </a:custGeom>
            <a:solidFill>
              <a:srgbClr val="E8E8E9"/>
            </a:solidFill>
            <a:ln w="11430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CA" sz="1350"/>
            </a:p>
          </p:txBody>
        </p:sp>
        <p:sp>
          <p:nvSpPr>
            <p:cNvPr id="33" name="TextBox 8">
              <a:extLst>
                <a:ext uri="{FF2B5EF4-FFF2-40B4-BE49-F238E27FC236}">
                  <a16:creationId xmlns:a16="http://schemas.microsoft.com/office/drawing/2014/main" id="{10D6AF5D-01BE-C2EC-9C01-726F5F54937D}"/>
                </a:ext>
              </a:extLst>
            </p:cNvPr>
            <p:cNvSpPr txBox="1"/>
            <p:nvPr/>
          </p:nvSpPr>
          <p:spPr>
            <a:xfrm>
              <a:off x="0" y="-85725"/>
              <a:ext cx="1233149" cy="881085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4514"/>
                </a:lnSpc>
                <a:spcBef>
                  <a:spcPct val="0"/>
                </a:spcBef>
              </a:pPr>
              <a:endParaRPr sz="1350"/>
            </a:p>
          </p:txBody>
        </p:sp>
      </p:grpSp>
      <p:grpSp>
        <p:nvGrpSpPr>
          <p:cNvPr id="34" name="Group 18">
            <a:extLst>
              <a:ext uri="{FF2B5EF4-FFF2-40B4-BE49-F238E27FC236}">
                <a16:creationId xmlns:a16="http://schemas.microsoft.com/office/drawing/2014/main" id="{A768A987-9314-59F4-59AE-B75C8367FAC1}"/>
              </a:ext>
            </a:extLst>
          </p:cNvPr>
          <p:cNvGrpSpPr/>
          <p:nvPr/>
        </p:nvGrpSpPr>
        <p:grpSpPr>
          <a:xfrm>
            <a:off x="244565" y="660916"/>
            <a:ext cx="4569594" cy="1797312"/>
            <a:chOff x="-767925" y="-560043"/>
            <a:chExt cx="1002929" cy="394471"/>
          </a:xfrm>
        </p:grpSpPr>
        <p:sp>
          <p:nvSpPr>
            <p:cNvPr id="35" name="Freeform 19" descr="Mission">
              <a:extLst>
                <a:ext uri="{FF2B5EF4-FFF2-40B4-BE49-F238E27FC236}">
                  <a16:creationId xmlns:a16="http://schemas.microsoft.com/office/drawing/2014/main" id="{6F0B5AE1-8F01-B93D-2883-236D08331296}"/>
                </a:ext>
              </a:extLst>
            </p:cNvPr>
            <p:cNvSpPr/>
            <p:nvPr/>
          </p:nvSpPr>
          <p:spPr>
            <a:xfrm>
              <a:off x="-538887" y="-346717"/>
              <a:ext cx="534683" cy="110169"/>
            </a:xfrm>
            <a:custGeom>
              <a:avLst/>
              <a:gdLst/>
              <a:ahLst/>
              <a:cxnLst/>
              <a:rect l="l" t="t" r="r" b="b"/>
              <a:pathLst>
                <a:path w="1002929" h="251596">
                  <a:moveTo>
                    <a:pt x="95300" y="0"/>
                  </a:moveTo>
                  <a:lnTo>
                    <a:pt x="907628" y="0"/>
                  </a:lnTo>
                  <a:cubicBezTo>
                    <a:pt x="960261" y="0"/>
                    <a:pt x="1002929" y="42667"/>
                    <a:pt x="1002929" y="95300"/>
                  </a:cubicBezTo>
                  <a:lnTo>
                    <a:pt x="1002929" y="156296"/>
                  </a:lnTo>
                  <a:cubicBezTo>
                    <a:pt x="1002929" y="208929"/>
                    <a:pt x="960261" y="251596"/>
                    <a:pt x="907628" y="251596"/>
                  </a:cubicBezTo>
                  <a:lnTo>
                    <a:pt x="95300" y="251596"/>
                  </a:lnTo>
                  <a:cubicBezTo>
                    <a:pt x="42667" y="251596"/>
                    <a:pt x="0" y="208929"/>
                    <a:pt x="0" y="156296"/>
                  </a:cubicBezTo>
                  <a:lnTo>
                    <a:pt x="0" y="95300"/>
                  </a:lnTo>
                  <a:cubicBezTo>
                    <a:pt x="0" y="42667"/>
                    <a:pt x="42667" y="0"/>
                    <a:pt x="95300" y="0"/>
                  </a:cubicBezTo>
                  <a:close/>
                </a:path>
              </a:pathLst>
            </a:custGeom>
            <a:solidFill>
              <a:srgbClr val="102C47"/>
            </a:solidFill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CA" sz="1350"/>
            </a:p>
          </p:txBody>
        </p:sp>
        <p:sp>
          <p:nvSpPr>
            <p:cNvPr id="36" name="TextBox 20">
              <a:extLst>
                <a:ext uri="{FF2B5EF4-FFF2-40B4-BE49-F238E27FC236}">
                  <a16:creationId xmlns:a16="http://schemas.microsoft.com/office/drawing/2014/main" id="{3B597180-0791-2E88-2CDE-B54059A9D33A}"/>
                </a:ext>
              </a:extLst>
            </p:cNvPr>
            <p:cNvSpPr txBox="1"/>
            <p:nvPr/>
          </p:nvSpPr>
          <p:spPr>
            <a:xfrm>
              <a:off x="-767925" y="-560043"/>
              <a:ext cx="1002929" cy="394471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5250"/>
                </a:lnSpc>
                <a:spcBef>
                  <a:spcPct val="0"/>
                </a:spcBef>
              </a:pPr>
              <a:endParaRPr lang="en-US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</p:grpSp>
      <p:sp>
        <p:nvSpPr>
          <p:cNvPr id="37" name="Freeform 19" descr="Mission">
            <a:extLst>
              <a:ext uri="{FF2B5EF4-FFF2-40B4-BE49-F238E27FC236}">
                <a16:creationId xmlns:a16="http://schemas.microsoft.com/office/drawing/2014/main" id="{A61058CE-0A18-D255-6A67-F61A246F3B6B}"/>
              </a:ext>
            </a:extLst>
          </p:cNvPr>
          <p:cNvSpPr/>
          <p:nvPr/>
        </p:nvSpPr>
        <p:spPr>
          <a:xfrm>
            <a:off x="5323727" y="1656415"/>
            <a:ext cx="2436149" cy="501959"/>
          </a:xfrm>
          <a:custGeom>
            <a:avLst/>
            <a:gdLst/>
            <a:ahLst/>
            <a:cxnLst/>
            <a:rect l="l" t="t" r="r" b="b"/>
            <a:pathLst>
              <a:path w="1002929" h="251596">
                <a:moveTo>
                  <a:pt x="95300" y="0"/>
                </a:moveTo>
                <a:lnTo>
                  <a:pt x="907628" y="0"/>
                </a:lnTo>
                <a:cubicBezTo>
                  <a:pt x="960261" y="0"/>
                  <a:pt x="1002929" y="42667"/>
                  <a:pt x="1002929" y="95300"/>
                </a:cubicBezTo>
                <a:lnTo>
                  <a:pt x="1002929" y="156296"/>
                </a:lnTo>
                <a:cubicBezTo>
                  <a:pt x="1002929" y="208929"/>
                  <a:pt x="960261" y="251596"/>
                  <a:pt x="907628" y="251596"/>
                </a:cubicBezTo>
                <a:lnTo>
                  <a:pt x="95300" y="251596"/>
                </a:lnTo>
                <a:cubicBezTo>
                  <a:pt x="42667" y="251596"/>
                  <a:pt x="0" y="208929"/>
                  <a:pt x="0" y="156296"/>
                </a:cubicBezTo>
                <a:lnTo>
                  <a:pt x="0" y="95300"/>
                </a:lnTo>
                <a:cubicBezTo>
                  <a:pt x="0" y="42667"/>
                  <a:pt x="42667" y="0"/>
                  <a:pt x="95300" y="0"/>
                </a:cubicBezTo>
                <a:close/>
              </a:path>
            </a:pathLst>
          </a:custGeom>
          <a:solidFill>
            <a:srgbClr val="102C47"/>
          </a:solidFill>
          <a:ln w="28575" cap="rnd">
            <a:solidFill>
              <a:srgbClr val="FFFFFF"/>
            </a:solidFill>
            <a:prstDash val="solid"/>
            <a:round/>
          </a:ln>
        </p:spPr>
        <p:txBody>
          <a:bodyPr/>
          <a:lstStyle/>
          <a:p>
            <a:pPr algn="ctr" defTabSz="685800">
              <a:lnSpc>
                <a:spcPts val="5250"/>
              </a:lnSpc>
              <a:spcBef>
                <a:spcPct val="0"/>
              </a:spcBef>
              <a:defRPr/>
            </a:pPr>
            <a:endParaRPr lang="en-US" b="1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endParaRPr lang="en-CA" sz="1350" dirty="0"/>
          </a:p>
        </p:txBody>
      </p:sp>
      <p:sp>
        <p:nvSpPr>
          <p:cNvPr id="38" name="TextBox 35">
            <a:extLst>
              <a:ext uri="{FF2B5EF4-FFF2-40B4-BE49-F238E27FC236}">
                <a16:creationId xmlns:a16="http://schemas.microsoft.com/office/drawing/2014/main" id="{BC3319F5-726F-D964-2C0B-A89CD037756E}"/>
              </a:ext>
            </a:extLst>
          </p:cNvPr>
          <p:cNvSpPr txBox="1"/>
          <p:nvPr/>
        </p:nvSpPr>
        <p:spPr>
          <a:xfrm>
            <a:off x="4990916" y="1768895"/>
            <a:ext cx="3101773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Poppins Bold" panose="00000800000000000000" charset="0"/>
                <a:ea typeface="Poppins Bold"/>
                <a:cs typeface="Poppins Bold" panose="00000800000000000000" charset="0"/>
                <a:sym typeface="Poppins Bold"/>
              </a:rPr>
              <a:t>Vision</a:t>
            </a:r>
            <a:endParaRPr lang="en-US" dirty="0">
              <a:solidFill>
                <a:schemeClr val="bg1"/>
              </a:solidFill>
              <a:latin typeface="Poppins Bold" panose="00000800000000000000" charset="0"/>
              <a:ea typeface="Poppins"/>
              <a:cs typeface="Poppins Bold" panose="00000800000000000000" charset="0"/>
              <a:sym typeface="Poppins"/>
            </a:endParaRPr>
          </a:p>
        </p:txBody>
      </p:sp>
      <p:sp>
        <p:nvSpPr>
          <p:cNvPr id="39" name="TextBox 35">
            <a:extLst>
              <a:ext uri="{FF2B5EF4-FFF2-40B4-BE49-F238E27FC236}">
                <a16:creationId xmlns:a16="http://schemas.microsoft.com/office/drawing/2014/main" id="{156E6EC3-206F-C7FB-4F52-B1365CD4AF7A}"/>
              </a:ext>
            </a:extLst>
          </p:cNvPr>
          <p:cNvSpPr txBox="1"/>
          <p:nvPr/>
        </p:nvSpPr>
        <p:spPr>
          <a:xfrm>
            <a:off x="5065871" y="2270853"/>
            <a:ext cx="3259428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>
                <a:solidFill>
                  <a:srgbClr val="102C47"/>
                </a:solidFill>
                <a:latin typeface="Aptos" panose="020B0004020202020204" pitchFamily="34" charset="0"/>
                <a:ea typeface="Poppins"/>
                <a:cs typeface="Poppins"/>
                <a:sym typeface="Poppins"/>
              </a:rPr>
              <a:t>To foster a </a:t>
            </a:r>
            <a:r>
              <a:rPr lang="en-US" i="1">
                <a:solidFill>
                  <a:srgbClr val="102C47"/>
                </a:solidFill>
                <a:latin typeface="Aptos" panose="020B0004020202020204" pitchFamily="34" charset="0"/>
                <a:ea typeface="Poppins Italics"/>
                <a:cs typeface="Poppins Italics"/>
                <a:sym typeface="Poppins Italics"/>
              </a:rPr>
              <a:t>trusted</a:t>
            </a:r>
            <a:r>
              <a:rPr lang="en-US">
                <a:solidFill>
                  <a:srgbClr val="102C47"/>
                </a:solidFill>
                <a:latin typeface="Aptos" panose="020B0004020202020204" pitchFamily="34" charset="0"/>
                <a:ea typeface="Poppins"/>
                <a:cs typeface="Poppins"/>
                <a:sym typeface="Poppins"/>
              </a:rPr>
              <a:t> digital ecosystem where the Defence Team, government partners, international allies, and technology thrive together.</a:t>
            </a:r>
          </a:p>
        </p:txBody>
      </p:sp>
      <p:sp>
        <p:nvSpPr>
          <p:cNvPr id="3" name="TextBox 35">
            <a:extLst>
              <a:ext uri="{FF2B5EF4-FFF2-40B4-BE49-F238E27FC236}">
                <a16:creationId xmlns:a16="http://schemas.microsoft.com/office/drawing/2014/main" id="{E7D60220-93CA-1BD2-AA1C-0075600A7164}"/>
              </a:ext>
            </a:extLst>
          </p:cNvPr>
          <p:cNvSpPr txBox="1"/>
          <p:nvPr/>
        </p:nvSpPr>
        <p:spPr>
          <a:xfrm>
            <a:off x="955307" y="1768895"/>
            <a:ext cx="3101773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Poppins Bold" panose="00000800000000000000" charset="0"/>
                <a:ea typeface="Poppins Bold"/>
                <a:cs typeface="Poppins Bold" panose="00000800000000000000" charset="0"/>
                <a:sym typeface="Poppins Bold"/>
              </a:rPr>
              <a:t>Mission</a:t>
            </a:r>
            <a:endParaRPr lang="en-US" dirty="0">
              <a:solidFill>
                <a:schemeClr val="bg1"/>
              </a:solidFill>
              <a:latin typeface="Poppins Bold" panose="00000800000000000000" charset="0"/>
              <a:ea typeface="Poppins"/>
              <a:cs typeface="Poppins Bold" panose="00000800000000000000" charset="0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856175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7F7E6-E143-2906-3A37-66313F68E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02292957-F281-A432-6B88-2FA6973323C1}"/>
              </a:ext>
            </a:extLst>
          </p:cNvPr>
          <p:cNvSpPr txBox="1">
            <a:spLocks/>
          </p:cNvSpPr>
          <p:nvPr/>
        </p:nvSpPr>
        <p:spPr>
          <a:xfrm>
            <a:off x="2715485" y="141375"/>
            <a:ext cx="3581399" cy="804069"/>
          </a:xfrm>
          <a:prstGeom prst="rect">
            <a:avLst/>
          </a:prstGeom>
        </p:spPr>
        <p:txBody>
          <a:bodyPr lIns="68580" tIns="34290" rIns="68580" bIns="3429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57189"/>
            <a:r>
              <a:rPr lang="en-US" sz="2100" b="1" dirty="0">
                <a:solidFill>
                  <a:prstClr val="white"/>
                </a:solidFill>
                <a:latin typeface="Aptos" panose="020B0004020202020204" pitchFamily="34" charset="0"/>
                <a:ea typeface="+mj-lt"/>
                <a:cs typeface="+mj-lt"/>
              </a:rPr>
              <a:t>Mission et vision du GSN</a:t>
            </a:r>
            <a:endParaRPr lang="en-US" sz="3300" b="1" dirty="0">
              <a:solidFill>
                <a:prstClr val="white"/>
              </a:solidFill>
              <a:latin typeface="Aptos" panose="020B0004020202020204" pitchFamily="34" charset="0"/>
              <a:cs typeface="Arial"/>
            </a:endParaRPr>
          </a:p>
        </p:txBody>
      </p:sp>
      <p:sp>
        <p:nvSpPr>
          <p:cNvPr id="4" name="Subtitle 6">
            <a:extLst>
              <a:ext uri="{FF2B5EF4-FFF2-40B4-BE49-F238E27FC236}">
                <a16:creationId xmlns:a16="http://schemas.microsoft.com/office/drawing/2014/main" id="{C36AA072-E6C6-C9B8-15C2-2D1043FD57B7}"/>
              </a:ext>
            </a:extLst>
          </p:cNvPr>
          <p:cNvSpPr txBox="1">
            <a:spLocks/>
          </p:cNvSpPr>
          <p:nvPr/>
        </p:nvSpPr>
        <p:spPr>
          <a:xfrm>
            <a:off x="320288" y="866561"/>
            <a:ext cx="7772400" cy="19259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189">
              <a:buNone/>
            </a:pPr>
            <a:r>
              <a:rPr lang="en-US" sz="2400">
                <a:solidFill>
                  <a:srgbClr val="1F497D">
                    <a:lumMod val="50000"/>
                  </a:srgbClr>
                </a:solidFill>
                <a:latin typeface="Calibri"/>
              </a:rPr>
              <a:t>
</a:t>
            </a:r>
            <a:endParaRPr lang="en-US" sz="2400">
              <a:solidFill>
                <a:srgbClr val="1F497D">
                  <a:lumMod val="50000"/>
                </a:srgbClr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23" name="Group 6">
            <a:extLst>
              <a:ext uri="{FF2B5EF4-FFF2-40B4-BE49-F238E27FC236}">
                <a16:creationId xmlns:a16="http://schemas.microsoft.com/office/drawing/2014/main" id="{394E4B1D-FB1C-1DC0-C54D-8F18E3E9E2FC}"/>
              </a:ext>
            </a:extLst>
          </p:cNvPr>
          <p:cNvGrpSpPr/>
          <p:nvPr/>
        </p:nvGrpSpPr>
        <p:grpSpPr>
          <a:xfrm>
            <a:off x="656493" y="1656415"/>
            <a:ext cx="3699406" cy="2225545"/>
            <a:chOff x="0" y="-85725"/>
            <a:chExt cx="1233150" cy="881085"/>
          </a:xfrm>
        </p:grpSpPr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8D7B4A66-A678-7322-B149-2648B933BD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233150" cy="795360"/>
            </a:xfrm>
            <a:custGeom>
              <a:avLst/>
              <a:gdLst/>
              <a:ahLst/>
              <a:cxnLst/>
              <a:rect l="l" t="t" r="r" b="b"/>
              <a:pathLst>
                <a:path w="1233150" h="795360">
                  <a:moveTo>
                    <a:pt x="72341" y="0"/>
                  </a:moveTo>
                  <a:lnTo>
                    <a:pt x="1160809" y="0"/>
                  </a:lnTo>
                  <a:cubicBezTo>
                    <a:pt x="1200761" y="0"/>
                    <a:pt x="1233150" y="32388"/>
                    <a:pt x="1233150" y="72341"/>
                  </a:cubicBezTo>
                  <a:lnTo>
                    <a:pt x="1233150" y="723019"/>
                  </a:lnTo>
                  <a:cubicBezTo>
                    <a:pt x="1233150" y="762972"/>
                    <a:pt x="1200761" y="795360"/>
                    <a:pt x="1160809" y="795360"/>
                  </a:cubicBezTo>
                  <a:lnTo>
                    <a:pt x="72341" y="795360"/>
                  </a:lnTo>
                  <a:cubicBezTo>
                    <a:pt x="32388" y="795360"/>
                    <a:pt x="0" y="762972"/>
                    <a:pt x="0" y="723019"/>
                  </a:cubicBezTo>
                  <a:lnTo>
                    <a:pt x="0" y="72341"/>
                  </a:lnTo>
                  <a:cubicBezTo>
                    <a:pt x="0" y="32388"/>
                    <a:pt x="32388" y="0"/>
                    <a:pt x="72341" y="0"/>
                  </a:cubicBezTo>
                  <a:close/>
                </a:path>
              </a:pathLst>
            </a:custGeom>
            <a:solidFill>
              <a:srgbClr val="E8E8E9"/>
            </a:solidFill>
            <a:ln w="11430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CA" sz="1350"/>
            </a:p>
          </p:txBody>
        </p:sp>
        <p:sp>
          <p:nvSpPr>
            <p:cNvPr id="26" name="TextBox 8">
              <a:extLst>
                <a:ext uri="{FF2B5EF4-FFF2-40B4-BE49-F238E27FC236}">
                  <a16:creationId xmlns:a16="http://schemas.microsoft.com/office/drawing/2014/main" id="{B909C6E1-194B-6776-ADDB-4EC75582D09C}"/>
                </a:ext>
              </a:extLst>
            </p:cNvPr>
            <p:cNvSpPr txBox="1"/>
            <p:nvPr/>
          </p:nvSpPr>
          <p:spPr>
            <a:xfrm>
              <a:off x="0" y="-85725"/>
              <a:ext cx="1233149" cy="881085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4514"/>
                </a:lnSpc>
                <a:spcBef>
                  <a:spcPct val="0"/>
                </a:spcBef>
              </a:pPr>
              <a:endParaRPr sz="1350"/>
            </a:p>
          </p:txBody>
        </p:sp>
      </p:grpSp>
      <p:sp>
        <p:nvSpPr>
          <p:cNvPr id="27" name="TextBox 35">
            <a:extLst>
              <a:ext uri="{FF2B5EF4-FFF2-40B4-BE49-F238E27FC236}">
                <a16:creationId xmlns:a16="http://schemas.microsoft.com/office/drawing/2014/main" id="{C7B8266A-6EF1-6B14-E75A-3CD1F3CC188C}"/>
              </a:ext>
            </a:extLst>
          </p:cNvPr>
          <p:cNvSpPr txBox="1"/>
          <p:nvPr/>
        </p:nvSpPr>
        <p:spPr>
          <a:xfrm>
            <a:off x="1248439" y="2278545"/>
            <a:ext cx="2934093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b="1">
                <a:solidFill>
                  <a:srgbClr val="102C47"/>
                </a:solidFill>
                <a:ea typeface="+mn-lt"/>
                <a:cs typeface="+mn-lt"/>
                <a:sym typeface="Poppins Bold"/>
              </a:rPr>
              <a:t>Connecter</a:t>
            </a:r>
            <a:r>
              <a:rPr lang="en-US">
                <a:solidFill>
                  <a:srgbClr val="102C47"/>
                </a:solidFill>
                <a:ea typeface="+mn-lt"/>
                <a:cs typeface="+mn-lt"/>
                <a:sym typeface="Poppins"/>
              </a:rPr>
              <a:t>, </a:t>
            </a:r>
            <a:r>
              <a:rPr lang="en-US" b="1" err="1">
                <a:solidFill>
                  <a:srgbClr val="102C47"/>
                </a:solidFill>
                <a:ea typeface="+mn-lt"/>
                <a:cs typeface="+mn-lt"/>
                <a:sym typeface="Poppins"/>
              </a:rPr>
              <a:t>habiliter</a:t>
            </a:r>
            <a:r>
              <a:rPr lang="en-US">
                <a:solidFill>
                  <a:srgbClr val="102C47"/>
                </a:solidFill>
                <a:ea typeface="+mn-lt"/>
                <a:cs typeface="+mn-lt"/>
                <a:sym typeface="Poppins"/>
              </a:rPr>
              <a:t> et </a:t>
            </a:r>
            <a:r>
              <a:rPr lang="en-US" b="1">
                <a:solidFill>
                  <a:srgbClr val="102C47"/>
                </a:solidFill>
                <a:ea typeface="+mn-lt"/>
                <a:cs typeface="+mn-lt"/>
                <a:sym typeface="Poppins Bold"/>
              </a:rPr>
              <a:t>transformer</a:t>
            </a:r>
            <a:r>
              <a:rPr lang="en-US">
                <a:solidFill>
                  <a:srgbClr val="102C47"/>
                </a:solidFill>
                <a:ea typeface="+mn-lt"/>
                <a:cs typeface="+mn-lt"/>
                <a:sym typeface="Poppins Bold"/>
              </a:rPr>
              <a:t> </a:t>
            </a:r>
            <a:r>
              <a:rPr lang="en-US" err="1">
                <a:solidFill>
                  <a:srgbClr val="102C47"/>
                </a:solidFill>
                <a:ea typeface="+mn-lt"/>
                <a:cs typeface="+mn-lt"/>
                <a:sym typeface="Poppins"/>
              </a:rPr>
              <a:t>l'Équipe</a:t>
            </a:r>
            <a:r>
              <a:rPr lang="en-US">
                <a:solidFill>
                  <a:srgbClr val="102C47"/>
                </a:solidFill>
                <a:ea typeface="+mn-lt"/>
                <a:cs typeface="+mn-lt"/>
                <a:sym typeface="Poppins"/>
              </a:rPr>
              <a:t> de la Défense</a:t>
            </a:r>
            <a:endParaRPr lang="en-US" sz="1350">
              <a:sym typeface="Poppins"/>
            </a:endParaRPr>
          </a:p>
          <a:p>
            <a:pPr algn="ctr"/>
            <a:endParaRPr lang="en-US">
              <a:solidFill>
                <a:srgbClr val="102C47"/>
              </a:solidFill>
              <a:latin typeface="Aptos" panose="020B0004020202020204" pitchFamily="34" charset="0"/>
              <a:ea typeface="Poppins"/>
              <a:cs typeface="Poppins"/>
            </a:endParaRPr>
          </a:p>
        </p:txBody>
      </p:sp>
      <p:grpSp>
        <p:nvGrpSpPr>
          <p:cNvPr id="31" name="Group 6">
            <a:extLst>
              <a:ext uri="{FF2B5EF4-FFF2-40B4-BE49-F238E27FC236}">
                <a16:creationId xmlns:a16="http://schemas.microsoft.com/office/drawing/2014/main" id="{CC9FA09C-CBB1-7627-4346-710C949ADF72}"/>
              </a:ext>
            </a:extLst>
          </p:cNvPr>
          <p:cNvGrpSpPr/>
          <p:nvPr/>
        </p:nvGrpSpPr>
        <p:grpSpPr>
          <a:xfrm>
            <a:off x="4692100" y="1656415"/>
            <a:ext cx="3699406" cy="2225545"/>
            <a:chOff x="0" y="-85725"/>
            <a:chExt cx="1233150" cy="881085"/>
          </a:xfrm>
        </p:grpSpPr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38DB331C-9893-9FE2-29A8-257840DFA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233150" cy="795360"/>
            </a:xfrm>
            <a:custGeom>
              <a:avLst/>
              <a:gdLst/>
              <a:ahLst/>
              <a:cxnLst/>
              <a:rect l="l" t="t" r="r" b="b"/>
              <a:pathLst>
                <a:path w="1233150" h="795360">
                  <a:moveTo>
                    <a:pt x="72341" y="0"/>
                  </a:moveTo>
                  <a:lnTo>
                    <a:pt x="1160809" y="0"/>
                  </a:lnTo>
                  <a:cubicBezTo>
                    <a:pt x="1200761" y="0"/>
                    <a:pt x="1233150" y="32388"/>
                    <a:pt x="1233150" y="72341"/>
                  </a:cubicBezTo>
                  <a:lnTo>
                    <a:pt x="1233150" y="723019"/>
                  </a:lnTo>
                  <a:cubicBezTo>
                    <a:pt x="1233150" y="762972"/>
                    <a:pt x="1200761" y="795360"/>
                    <a:pt x="1160809" y="795360"/>
                  </a:cubicBezTo>
                  <a:lnTo>
                    <a:pt x="72341" y="795360"/>
                  </a:lnTo>
                  <a:cubicBezTo>
                    <a:pt x="32388" y="795360"/>
                    <a:pt x="0" y="762972"/>
                    <a:pt x="0" y="723019"/>
                  </a:cubicBezTo>
                  <a:lnTo>
                    <a:pt x="0" y="72341"/>
                  </a:lnTo>
                  <a:cubicBezTo>
                    <a:pt x="0" y="32388"/>
                    <a:pt x="32388" y="0"/>
                    <a:pt x="72341" y="0"/>
                  </a:cubicBezTo>
                  <a:close/>
                </a:path>
              </a:pathLst>
            </a:custGeom>
            <a:solidFill>
              <a:srgbClr val="E8E8E9"/>
            </a:solidFill>
            <a:ln w="11430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CA" sz="1350"/>
            </a:p>
          </p:txBody>
        </p:sp>
        <p:sp>
          <p:nvSpPr>
            <p:cNvPr id="33" name="TextBox 8">
              <a:extLst>
                <a:ext uri="{FF2B5EF4-FFF2-40B4-BE49-F238E27FC236}">
                  <a16:creationId xmlns:a16="http://schemas.microsoft.com/office/drawing/2014/main" id="{10D6AF5D-01BE-C2EC-9C01-726F5F54937D}"/>
                </a:ext>
              </a:extLst>
            </p:cNvPr>
            <p:cNvSpPr txBox="1"/>
            <p:nvPr/>
          </p:nvSpPr>
          <p:spPr>
            <a:xfrm>
              <a:off x="0" y="-85725"/>
              <a:ext cx="1233149" cy="881085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4514"/>
                </a:lnSpc>
                <a:spcBef>
                  <a:spcPct val="0"/>
                </a:spcBef>
              </a:pPr>
              <a:endParaRPr sz="1350"/>
            </a:p>
          </p:txBody>
        </p:sp>
      </p:grpSp>
      <p:grpSp>
        <p:nvGrpSpPr>
          <p:cNvPr id="34" name="Group 18">
            <a:extLst>
              <a:ext uri="{FF2B5EF4-FFF2-40B4-BE49-F238E27FC236}">
                <a16:creationId xmlns:a16="http://schemas.microsoft.com/office/drawing/2014/main" id="{A768A987-9314-59F4-59AE-B75C8367FAC1}"/>
              </a:ext>
            </a:extLst>
          </p:cNvPr>
          <p:cNvGrpSpPr/>
          <p:nvPr/>
        </p:nvGrpSpPr>
        <p:grpSpPr>
          <a:xfrm>
            <a:off x="244565" y="660916"/>
            <a:ext cx="4569594" cy="1797312"/>
            <a:chOff x="-767925" y="-560043"/>
            <a:chExt cx="1002929" cy="394471"/>
          </a:xfrm>
        </p:grpSpPr>
        <p:sp>
          <p:nvSpPr>
            <p:cNvPr id="35" name="Freeform 19" descr="Mission">
              <a:extLst>
                <a:ext uri="{FF2B5EF4-FFF2-40B4-BE49-F238E27FC236}">
                  <a16:creationId xmlns:a16="http://schemas.microsoft.com/office/drawing/2014/main" id="{6F0B5AE1-8F01-B93D-2883-236D08331296}"/>
                </a:ext>
              </a:extLst>
            </p:cNvPr>
            <p:cNvSpPr/>
            <p:nvPr/>
          </p:nvSpPr>
          <p:spPr>
            <a:xfrm>
              <a:off x="-538887" y="-346717"/>
              <a:ext cx="534683" cy="110169"/>
            </a:xfrm>
            <a:custGeom>
              <a:avLst/>
              <a:gdLst/>
              <a:ahLst/>
              <a:cxnLst/>
              <a:rect l="l" t="t" r="r" b="b"/>
              <a:pathLst>
                <a:path w="1002929" h="251596">
                  <a:moveTo>
                    <a:pt x="95300" y="0"/>
                  </a:moveTo>
                  <a:lnTo>
                    <a:pt x="907628" y="0"/>
                  </a:lnTo>
                  <a:cubicBezTo>
                    <a:pt x="960261" y="0"/>
                    <a:pt x="1002929" y="42667"/>
                    <a:pt x="1002929" y="95300"/>
                  </a:cubicBezTo>
                  <a:lnTo>
                    <a:pt x="1002929" y="156296"/>
                  </a:lnTo>
                  <a:cubicBezTo>
                    <a:pt x="1002929" y="208929"/>
                    <a:pt x="960261" y="251596"/>
                    <a:pt x="907628" y="251596"/>
                  </a:cubicBezTo>
                  <a:lnTo>
                    <a:pt x="95300" y="251596"/>
                  </a:lnTo>
                  <a:cubicBezTo>
                    <a:pt x="42667" y="251596"/>
                    <a:pt x="0" y="208929"/>
                    <a:pt x="0" y="156296"/>
                  </a:cubicBezTo>
                  <a:lnTo>
                    <a:pt x="0" y="95300"/>
                  </a:lnTo>
                  <a:cubicBezTo>
                    <a:pt x="0" y="42667"/>
                    <a:pt x="42667" y="0"/>
                    <a:pt x="95300" y="0"/>
                  </a:cubicBezTo>
                  <a:close/>
                </a:path>
              </a:pathLst>
            </a:custGeom>
            <a:solidFill>
              <a:srgbClr val="102C47"/>
            </a:solidFill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CA" sz="1350"/>
            </a:p>
          </p:txBody>
        </p:sp>
        <p:sp>
          <p:nvSpPr>
            <p:cNvPr id="36" name="TextBox 20">
              <a:extLst>
                <a:ext uri="{FF2B5EF4-FFF2-40B4-BE49-F238E27FC236}">
                  <a16:creationId xmlns:a16="http://schemas.microsoft.com/office/drawing/2014/main" id="{3B597180-0791-2E88-2CDE-B54059A9D33A}"/>
                </a:ext>
              </a:extLst>
            </p:cNvPr>
            <p:cNvSpPr txBox="1"/>
            <p:nvPr/>
          </p:nvSpPr>
          <p:spPr>
            <a:xfrm>
              <a:off x="-767925" y="-560043"/>
              <a:ext cx="1002929" cy="394471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5250"/>
                </a:lnSpc>
                <a:spcBef>
                  <a:spcPct val="0"/>
                </a:spcBef>
              </a:pPr>
              <a:endParaRPr lang="en-US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</p:grpSp>
      <p:sp>
        <p:nvSpPr>
          <p:cNvPr id="37" name="Freeform 19" descr="Mission">
            <a:extLst>
              <a:ext uri="{FF2B5EF4-FFF2-40B4-BE49-F238E27FC236}">
                <a16:creationId xmlns:a16="http://schemas.microsoft.com/office/drawing/2014/main" id="{A61058CE-0A18-D255-6A67-F61A246F3B6B}"/>
              </a:ext>
            </a:extLst>
          </p:cNvPr>
          <p:cNvSpPr/>
          <p:nvPr/>
        </p:nvSpPr>
        <p:spPr>
          <a:xfrm>
            <a:off x="5323727" y="1656415"/>
            <a:ext cx="2436149" cy="501959"/>
          </a:xfrm>
          <a:custGeom>
            <a:avLst/>
            <a:gdLst/>
            <a:ahLst/>
            <a:cxnLst/>
            <a:rect l="l" t="t" r="r" b="b"/>
            <a:pathLst>
              <a:path w="1002929" h="251596">
                <a:moveTo>
                  <a:pt x="95300" y="0"/>
                </a:moveTo>
                <a:lnTo>
                  <a:pt x="907628" y="0"/>
                </a:lnTo>
                <a:cubicBezTo>
                  <a:pt x="960261" y="0"/>
                  <a:pt x="1002929" y="42667"/>
                  <a:pt x="1002929" y="95300"/>
                </a:cubicBezTo>
                <a:lnTo>
                  <a:pt x="1002929" y="156296"/>
                </a:lnTo>
                <a:cubicBezTo>
                  <a:pt x="1002929" y="208929"/>
                  <a:pt x="960261" y="251596"/>
                  <a:pt x="907628" y="251596"/>
                </a:cubicBezTo>
                <a:lnTo>
                  <a:pt x="95300" y="251596"/>
                </a:lnTo>
                <a:cubicBezTo>
                  <a:pt x="42667" y="251596"/>
                  <a:pt x="0" y="208929"/>
                  <a:pt x="0" y="156296"/>
                </a:cubicBezTo>
                <a:lnTo>
                  <a:pt x="0" y="95300"/>
                </a:lnTo>
                <a:cubicBezTo>
                  <a:pt x="0" y="42667"/>
                  <a:pt x="42667" y="0"/>
                  <a:pt x="95300" y="0"/>
                </a:cubicBezTo>
                <a:close/>
              </a:path>
            </a:pathLst>
          </a:custGeom>
          <a:solidFill>
            <a:srgbClr val="102C47"/>
          </a:solidFill>
          <a:ln w="28575" cap="rnd">
            <a:solidFill>
              <a:srgbClr val="FFFFFF"/>
            </a:solidFill>
            <a:prstDash val="solid"/>
            <a:round/>
          </a:ln>
        </p:spPr>
        <p:txBody>
          <a:bodyPr/>
          <a:lstStyle/>
          <a:p>
            <a:pPr algn="ctr" defTabSz="685800">
              <a:lnSpc>
                <a:spcPts val="5250"/>
              </a:lnSpc>
              <a:spcBef>
                <a:spcPct val="0"/>
              </a:spcBef>
              <a:defRPr/>
            </a:pPr>
            <a:endParaRPr lang="en-US" b="1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endParaRPr lang="en-CA" sz="1350"/>
          </a:p>
        </p:txBody>
      </p:sp>
      <p:sp>
        <p:nvSpPr>
          <p:cNvPr id="38" name="TextBox 35">
            <a:extLst>
              <a:ext uri="{FF2B5EF4-FFF2-40B4-BE49-F238E27FC236}">
                <a16:creationId xmlns:a16="http://schemas.microsoft.com/office/drawing/2014/main" id="{BC3319F5-726F-D964-2C0B-A89CD037756E}"/>
              </a:ext>
            </a:extLst>
          </p:cNvPr>
          <p:cNvSpPr txBox="1"/>
          <p:nvPr/>
        </p:nvSpPr>
        <p:spPr>
          <a:xfrm>
            <a:off x="4990916" y="1768895"/>
            <a:ext cx="3101773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Poppins Bold" panose="00000800000000000000" charset="0"/>
                <a:ea typeface="Poppins Bold"/>
                <a:cs typeface="Poppins Bold" panose="00000800000000000000" charset="0"/>
                <a:sym typeface="Poppins Bold"/>
              </a:rPr>
              <a:t>Vision</a:t>
            </a:r>
            <a:endParaRPr lang="en-US">
              <a:solidFill>
                <a:schemeClr val="bg1"/>
              </a:solidFill>
              <a:latin typeface="Poppins Bold" panose="00000800000000000000" charset="0"/>
              <a:ea typeface="Poppins"/>
              <a:cs typeface="Poppins Bold" panose="00000800000000000000" charset="0"/>
              <a:sym typeface="Poppins"/>
            </a:endParaRPr>
          </a:p>
        </p:txBody>
      </p:sp>
      <p:sp>
        <p:nvSpPr>
          <p:cNvPr id="39" name="TextBox 35">
            <a:extLst>
              <a:ext uri="{FF2B5EF4-FFF2-40B4-BE49-F238E27FC236}">
                <a16:creationId xmlns:a16="http://schemas.microsoft.com/office/drawing/2014/main" id="{156E6EC3-206F-C7FB-4F52-B1365CD4AF7A}"/>
              </a:ext>
            </a:extLst>
          </p:cNvPr>
          <p:cNvSpPr txBox="1"/>
          <p:nvPr/>
        </p:nvSpPr>
        <p:spPr>
          <a:xfrm>
            <a:off x="4897597" y="2278546"/>
            <a:ext cx="3408835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err="1">
                <a:solidFill>
                  <a:srgbClr val="102C47"/>
                </a:solidFill>
                <a:ea typeface="+mn-lt"/>
                <a:cs typeface="+mn-lt"/>
                <a:sym typeface="Poppins"/>
              </a:rPr>
              <a:t>Favoriser</a:t>
            </a:r>
            <a:r>
              <a:rPr lang="en-US">
                <a:solidFill>
                  <a:srgbClr val="102C47"/>
                </a:solidFill>
                <a:ea typeface="+mn-lt"/>
                <a:cs typeface="+mn-lt"/>
                <a:sym typeface="Poppins"/>
              </a:rPr>
              <a:t> un </a:t>
            </a:r>
            <a:r>
              <a:rPr lang="en-US" err="1">
                <a:solidFill>
                  <a:srgbClr val="102C47"/>
                </a:solidFill>
                <a:ea typeface="+mn-lt"/>
                <a:cs typeface="+mn-lt"/>
                <a:sym typeface="Poppins"/>
              </a:rPr>
              <a:t>écosystème</a:t>
            </a:r>
            <a:r>
              <a:rPr lang="en-US">
                <a:solidFill>
                  <a:srgbClr val="102C47"/>
                </a:solidFill>
                <a:ea typeface="+mn-lt"/>
                <a:cs typeface="+mn-lt"/>
                <a:sym typeface="Poppins"/>
              </a:rPr>
              <a:t> numérique </a:t>
            </a:r>
            <a:r>
              <a:rPr lang="en-US" i="1" err="1">
                <a:solidFill>
                  <a:srgbClr val="102C47"/>
                </a:solidFill>
                <a:ea typeface="+mn-lt"/>
                <a:cs typeface="+mn-lt"/>
                <a:sym typeface="Poppins Italics"/>
              </a:rPr>
              <a:t>fiable</a:t>
            </a:r>
            <a:r>
              <a:rPr lang="en-US">
                <a:solidFill>
                  <a:srgbClr val="102C47"/>
                </a:solidFill>
                <a:ea typeface="+mn-lt"/>
                <a:cs typeface="+mn-lt"/>
                <a:sym typeface="Poppins Italics"/>
              </a:rPr>
              <a:t> </a:t>
            </a:r>
            <a:r>
              <a:rPr lang="en-US" err="1">
                <a:solidFill>
                  <a:srgbClr val="102C47"/>
                </a:solidFill>
                <a:ea typeface="+mn-lt"/>
                <a:cs typeface="+mn-lt"/>
                <a:sym typeface="Poppins Italics"/>
              </a:rPr>
              <a:t>où</a:t>
            </a:r>
            <a:r>
              <a:rPr lang="en-US">
                <a:solidFill>
                  <a:srgbClr val="102C47"/>
                </a:solidFill>
                <a:ea typeface="+mn-lt"/>
                <a:cs typeface="+mn-lt"/>
                <a:sym typeface="Poppins Italics"/>
              </a:rPr>
              <a:t> </a:t>
            </a:r>
            <a:r>
              <a:rPr lang="en-US" err="1">
                <a:solidFill>
                  <a:srgbClr val="102C47"/>
                </a:solidFill>
                <a:ea typeface="+mn-lt"/>
                <a:cs typeface="+mn-lt"/>
                <a:sym typeface="Poppins"/>
              </a:rPr>
              <a:t>l'Équipe</a:t>
            </a:r>
            <a:r>
              <a:rPr lang="en-US">
                <a:solidFill>
                  <a:srgbClr val="102C47"/>
                </a:solidFill>
                <a:ea typeface="+mn-lt"/>
                <a:cs typeface="+mn-lt"/>
                <a:sym typeface="Poppins"/>
              </a:rPr>
              <a:t> de la Défense, les </a:t>
            </a:r>
            <a:r>
              <a:rPr lang="en-US" err="1">
                <a:solidFill>
                  <a:srgbClr val="102C47"/>
                </a:solidFill>
                <a:ea typeface="+mn-lt"/>
                <a:cs typeface="+mn-lt"/>
                <a:sym typeface="Poppins"/>
              </a:rPr>
              <a:t>partenaires</a:t>
            </a:r>
            <a:r>
              <a:rPr lang="en-US">
                <a:solidFill>
                  <a:srgbClr val="102C47"/>
                </a:solidFill>
                <a:ea typeface="+mn-lt"/>
                <a:cs typeface="+mn-lt"/>
                <a:sym typeface="Poppins"/>
              </a:rPr>
              <a:t> </a:t>
            </a:r>
            <a:r>
              <a:rPr lang="en-US" err="1">
                <a:solidFill>
                  <a:srgbClr val="102C47"/>
                </a:solidFill>
                <a:ea typeface="+mn-lt"/>
                <a:cs typeface="+mn-lt"/>
                <a:sym typeface="Poppins"/>
              </a:rPr>
              <a:t>gouvernementaux</a:t>
            </a:r>
            <a:r>
              <a:rPr lang="en-US">
                <a:solidFill>
                  <a:srgbClr val="102C47"/>
                </a:solidFill>
                <a:ea typeface="+mn-lt"/>
                <a:cs typeface="+mn-lt"/>
                <a:sym typeface="Poppins"/>
              </a:rPr>
              <a:t>, les </a:t>
            </a:r>
            <a:r>
              <a:rPr lang="en-US" err="1">
                <a:solidFill>
                  <a:srgbClr val="102C47"/>
                </a:solidFill>
                <a:ea typeface="+mn-lt"/>
                <a:cs typeface="+mn-lt"/>
                <a:sym typeface="Poppins"/>
              </a:rPr>
              <a:t>alliés</a:t>
            </a:r>
            <a:r>
              <a:rPr lang="en-US">
                <a:solidFill>
                  <a:srgbClr val="102C47"/>
                </a:solidFill>
                <a:ea typeface="+mn-lt"/>
                <a:cs typeface="+mn-lt"/>
                <a:sym typeface="Poppins"/>
              </a:rPr>
              <a:t> </a:t>
            </a:r>
            <a:r>
              <a:rPr lang="en-US" err="1">
                <a:solidFill>
                  <a:srgbClr val="102C47"/>
                </a:solidFill>
                <a:ea typeface="+mn-lt"/>
                <a:cs typeface="+mn-lt"/>
                <a:sym typeface="Poppins"/>
              </a:rPr>
              <a:t>internationaux</a:t>
            </a:r>
            <a:r>
              <a:rPr lang="en-US">
                <a:solidFill>
                  <a:srgbClr val="102C47"/>
                </a:solidFill>
                <a:ea typeface="+mn-lt"/>
                <a:cs typeface="+mn-lt"/>
                <a:sym typeface="Poppins"/>
              </a:rPr>
              <a:t> et la </a:t>
            </a:r>
            <a:r>
              <a:rPr lang="en-US" err="1">
                <a:solidFill>
                  <a:srgbClr val="102C47"/>
                </a:solidFill>
                <a:ea typeface="+mn-lt"/>
                <a:cs typeface="+mn-lt"/>
                <a:sym typeface="Poppins"/>
              </a:rPr>
              <a:t>technologie</a:t>
            </a:r>
            <a:r>
              <a:rPr lang="en-US">
                <a:solidFill>
                  <a:srgbClr val="102C47"/>
                </a:solidFill>
                <a:ea typeface="+mn-lt"/>
                <a:cs typeface="+mn-lt"/>
                <a:sym typeface="Poppins"/>
              </a:rPr>
              <a:t> </a:t>
            </a:r>
            <a:r>
              <a:rPr lang="en-US" err="1">
                <a:solidFill>
                  <a:srgbClr val="102C47"/>
                </a:solidFill>
                <a:ea typeface="+mn-lt"/>
                <a:cs typeface="+mn-lt"/>
                <a:sym typeface="Poppins"/>
              </a:rPr>
              <a:t>prospèrent</a:t>
            </a:r>
            <a:r>
              <a:rPr lang="en-US">
                <a:solidFill>
                  <a:srgbClr val="102C47"/>
                </a:solidFill>
                <a:ea typeface="+mn-lt"/>
                <a:cs typeface="+mn-lt"/>
                <a:sym typeface="Poppins"/>
              </a:rPr>
              <a:t> ensemble.</a:t>
            </a:r>
            <a:endParaRPr lang="en-US" sz="1350">
              <a:ea typeface="+mn-lt"/>
              <a:cs typeface="+mn-lt"/>
              <a:sym typeface="Poppins"/>
            </a:endParaRPr>
          </a:p>
          <a:p>
            <a:endParaRPr lang="en-US">
              <a:solidFill>
                <a:srgbClr val="102C47"/>
              </a:solidFill>
              <a:latin typeface="Aptos" panose="020B0004020202020204" pitchFamily="34" charset="0"/>
              <a:ea typeface="Poppins"/>
              <a:cs typeface="Poppins"/>
            </a:endParaRPr>
          </a:p>
        </p:txBody>
      </p:sp>
      <p:sp>
        <p:nvSpPr>
          <p:cNvPr id="3" name="TextBox 35">
            <a:extLst>
              <a:ext uri="{FF2B5EF4-FFF2-40B4-BE49-F238E27FC236}">
                <a16:creationId xmlns:a16="http://schemas.microsoft.com/office/drawing/2014/main" id="{E7D60220-93CA-1BD2-AA1C-0075600A7164}"/>
              </a:ext>
            </a:extLst>
          </p:cNvPr>
          <p:cNvSpPr txBox="1"/>
          <p:nvPr/>
        </p:nvSpPr>
        <p:spPr>
          <a:xfrm>
            <a:off x="955307" y="1768895"/>
            <a:ext cx="3101773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Poppins Bold" panose="00000800000000000000" charset="0"/>
                <a:ea typeface="Poppins Bold"/>
                <a:cs typeface="Poppins Bold" panose="00000800000000000000" charset="0"/>
                <a:sym typeface="Poppins Bold"/>
              </a:rPr>
              <a:t>Mission</a:t>
            </a:r>
            <a:endParaRPr lang="en-US">
              <a:solidFill>
                <a:schemeClr val="bg1"/>
              </a:solidFill>
              <a:latin typeface="Poppins Bold" panose="00000800000000000000" charset="0"/>
              <a:ea typeface="Poppins"/>
              <a:cs typeface="Poppins Bold" panose="00000800000000000000" charset="0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857415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F57E4998-8A45-3300-423C-F55E94011BE5}"/>
              </a:ext>
            </a:extLst>
          </p:cNvPr>
          <p:cNvSpPr txBox="1">
            <a:spLocks/>
          </p:cNvSpPr>
          <p:nvPr/>
        </p:nvSpPr>
        <p:spPr>
          <a:xfrm>
            <a:off x="2660187" y="243197"/>
            <a:ext cx="5084883" cy="76010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988" b="1" dirty="0">
                <a:solidFill>
                  <a:schemeClr val="bg1"/>
                </a:solidFill>
                <a:latin typeface="Aptos" panose="020B0004020202020204" pitchFamily="34" charset="0"/>
                <a:ea typeface="Arial"/>
                <a:cs typeface="Arial"/>
              </a:rPr>
              <a:t>Building our Digital Foundation </a:t>
            </a:r>
            <a:endParaRPr lang="en-US" sz="1988" b="1" dirty="0">
              <a:solidFill>
                <a:schemeClr val="bg1"/>
              </a:solidFill>
              <a:latin typeface="Aptos" panose="020B0004020202020204" pitchFamily="34" charset="0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1A9BAE-DB6F-283E-7B25-0C2E4F96B0AB}"/>
              </a:ext>
            </a:extLst>
          </p:cNvPr>
          <p:cNvSpPr txBox="1"/>
          <p:nvPr/>
        </p:nvSpPr>
        <p:spPr>
          <a:xfrm>
            <a:off x="151372" y="945113"/>
            <a:ext cx="642860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30016" indent="-130016">
              <a:buFont typeface="Arial"/>
              <a:buChar char="•"/>
            </a:pPr>
            <a:r>
              <a:rPr lang="en-US" sz="1050" dirty="0">
                <a:latin typeface="Aptos"/>
                <a:cs typeface="Arial"/>
              </a:rPr>
              <a:t>Mitigate and reduce technology debt</a:t>
            </a:r>
            <a:endParaRPr lang="en-US" sz="1350" dirty="0"/>
          </a:p>
          <a:p>
            <a:pPr marL="130016" indent="-130016">
              <a:buFont typeface="Arial"/>
              <a:buChar char="•"/>
            </a:pPr>
            <a:r>
              <a:rPr lang="en-US" sz="1050" dirty="0">
                <a:latin typeface="Aptos"/>
                <a:cs typeface="Arial"/>
              </a:rPr>
              <a:t>Modernize digital Op model, information and communications technology (ICT), and C4ISR</a:t>
            </a:r>
          </a:p>
          <a:p>
            <a:pPr marL="130016" indent="-130016">
              <a:buFont typeface="Arial"/>
              <a:buChar char="•"/>
            </a:pPr>
            <a:r>
              <a:rPr lang="en-US" sz="1050" dirty="0">
                <a:latin typeface="Aptos"/>
                <a:cs typeface="Arial"/>
              </a:rPr>
              <a:t>Adopt agile and advanced acquisition pathways</a:t>
            </a:r>
          </a:p>
          <a:p>
            <a:pPr marL="130016" indent="-130016">
              <a:buFont typeface="Arial"/>
              <a:buChar char="•"/>
            </a:pPr>
            <a:r>
              <a:rPr lang="en-US" sz="1050" dirty="0">
                <a:latin typeface="Aptos"/>
                <a:cs typeface="Arial"/>
              </a:rPr>
              <a:t>Hire rapidly, develop digital talent and expertise</a:t>
            </a:r>
          </a:p>
          <a:p>
            <a:pPr marL="130016" indent="-130016">
              <a:buFont typeface="Arial"/>
              <a:buChar char="•"/>
            </a:pPr>
            <a:r>
              <a:rPr lang="en-US" sz="1050" dirty="0">
                <a:latin typeface="Aptos"/>
                <a:cs typeface="Arial"/>
              </a:rPr>
              <a:t>Acquire secret and top secret cloud</a:t>
            </a:r>
          </a:p>
          <a:p>
            <a:pPr marL="130016" indent="-130016">
              <a:buFont typeface="Arial"/>
              <a:buChar char="•"/>
            </a:pPr>
            <a:r>
              <a:rPr lang="en-US" sz="1050" dirty="0">
                <a:latin typeface="Aptos"/>
                <a:cs typeface="Arial"/>
              </a:rPr>
              <a:t>Ensure data confidentiality, integrity, availability, dedicated connectivity, and sovereignty </a:t>
            </a:r>
            <a:endParaRPr lang="en-US" sz="1050" dirty="0">
              <a:latin typeface="Aptos"/>
              <a:ea typeface="Calibri"/>
              <a:cs typeface="Calibri"/>
            </a:endParaRPr>
          </a:p>
          <a:p>
            <a:pPr marL="130016" indent="-130016">
              <a:buFont typeface="Arial"/>
              <a:buChar char="•"/>
            </a:pPr>
            <a:r>
              <a:rPr lang="en-US" sz="1050" dirty="0">
                <a:latin typeface="Aptos"/>
                <a:cs typeface="Arial"/>
              </a:rPr>
              <a:t>Achieve NATO digital transformation objectives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712038-DB9A-4E04-A572-C4921F72A132}"/>
              </a:ext>
            </a:extLst>
          </p:cNvPr>
          <p:cNvSpPr txBox="1"/>
          <p:nvPr/>
        </p:nvSpPr>
        <p:spPr>
          <a:xfrm>
            <a:off x="3365673" y="2145442"/>
            <a:ext cx="2582561" cy="28392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CA" sz="1200" b="1" u="sng">
                <a:latin typeface="Aptos" panose="020B0004020202020204" pitchFamily="34" charset="0"/>
                <a:cs typeface="Arial"/>
              </a:rPr>
              <a:t>Transforming</a:t>
            </a:r>
          </a:p>
          <a:p>
            <a:pPr marL="130493" indent="-130493">
              <a:buFont typeface="Arial"/>
              <a:buChar char="•"/>
            </a:pPr>
            <a:r>
              <a:rPr lang="en-CA" sz="1050">
                <a:latin typeface="Aptos"/>
                <a:cs typeface="Arial"/>
              </a:rPr>
              <a:t>Leverage AI and accelerate the decision-action cycle through automated functions and quantum technologies</a:t>
            </a:r>
          </a:p>
          <a:p>
            <a:pPr marL="130493" indent="-130493">
              <a:buFont typeface="Arial"/>
              <a:buChar char="•"/>
            </a:pPr>
            <a:r>
              <a:rPr lang="en-CA" sz="1050">
                <a:latin typeface="Aptos"/>
                <a:cs typeface="Arial"/>
              </a:rPr>
              <a:t>Enable operations of all kinds including defensive and offensive cyber operations, and advanced space control (deny, degrade, and disrupt)</a:t>
            </a:r>
          </a:p>
          <a:p>
            <a:pPr marL="130493" indent="-130493">
              <a:buFont typeface="Arial"/>
              <a:buChar char="•"/>
            </a:pPr>
            <a:r>
              <a:rPr lang="en-CA" sz="1050">
                <a:latin typeface="Aptos"/>
                <a:cs typeface="Arial"/>
              </a:rPr>
              <a:t>Data integration transforms, enriches, and standardizes ingested data to power actionable insights</a:t>
            </a:r>
          </a:p>
          <a:p>
            <a:pPr marL="130493" indent="-130493">
              <a:buFont typeface="Arial"/>
              <a:buChar char="•"/>
            </a:pPr>
            <a:r>
              <a:rPr lang="en-CA" sz="1050">
                <a:latin typeface="Aptos"/>
                <a:cs typeface="Arial"/>
              </a:rPr>
              <a:t>Maintenance and security of sovereign and shared data promotes trust and collaboration with Allies and partners</a:t>
            </a:r>
          </a:p>
          <a:p>
            <a:pPr marL="130493" indent="-130493">
              <a:buFont typeface="Arial"/>
              <a:buChar char="•"/>
            </a:pPr>
            <a:r>
              <a:rPr lang="en-CA" sz="1050">
                <a:latin typeface="Aptos"/>
                <a:cs typeface="Arial"/>
              </a:rPr>
              <a:t>Enhanced scalability to manage increasing data volume </a:t>
            </a:r>
          </a:p>
        </p:txBody>
      </p:sp>
      <p:pic>
        <p:nvPicPr>
          <p:cNvPr id="26" name="Picture 25" descr="A close-up of a chart&#10;&#10;AI-generated content may be incorrect.">
            <a:extLst>
              <a:ext uri="{FF2B5EF4-FFF2-40B4-BE49-F238E27FC236}">
                <a16:creationId xmlns:a16="http://schemas.microsoft.com/office/drawing/2014/main" id="{62B7FD45-EF30-3A18-B244-5F034707D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167" y="1282014"/>
            <a:ext cx="2438786" cy="376881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BFDB917-ECC4-19F2-7BF3-36E85E508C7B}"/>
              </a:ext>
            </a:extLst>
          </p:cNvPr>
          <p:cNvSpPr txBox="1"/>
          <p:nvPr/>
        </p:nvSpPr>
        <p:spPr>
          <a:xfrm>
            <a:off x="6133822" y="1028098"/>
            <a:ext cx="2057400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CA" sz="1200" b="1" u="sng" dirty="0">
                <a:latin typeface="Arial"/>
              </a:rPr>
              <a:t>Anticipated Outcomes</a:t>
            </a:r>
            <a:endParaRPr lang="en-US" sz="1350" dirty="0"/>
          </a:p>
        </p:txBody>
      </p:sp>
      <p:pic>
        <p:nvPicPr>
          <p:cNvPr id="28" name="Picture 27" descr="A diagram of a computer security system&#10;&#10;AI-generated content may be incorrect.">
            <a:extLst>
              <a:ext uri="{FF2B5EF4-FFF2-40B4-BE49-F238E27FC236}">
                <a16:creationId xmlns:a16="http://schemas.microsoft.com/office/drawing/2014/main" id="{39A0B029-BEB1-8D5B-26F6-3C0B048FAA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66" y="2337788"/>
            <a:ext cx="2149121" cy="271303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2057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F57E4998-8A45-3300-423C-F55E94011BE5}"/>
              </a:ext>
            </a:extLst>
          </p:cNvPr>
          <p:cNvSpPr txBox="1">
            <a:spLocks/>
          </p:cNvSpPr>
          <p:nvPr/>
        </p:nvSpPr>
        <p:spPr>
          <a:xfrm>
            <a:off x="2317287" y="153063"/>
            <a:ext cx="5084883" cy="76010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988" b="1" dirty="0" err="1">
                <a:solidFill>
                  <a:schemeClr val="bg1"/>
                </a:solidFill>
                <a:latin typeface="Arial"/>
                <a:ea typeface="+mj-lt"/>
                <a:cs typeface="+mj-lt"/>
              </a:rPr>
              <a:t>Construire</a:t>
            </a:r>
            <a:r>
              <a:rPr lang="en-US" sz="1988" b="1" dirty="0">
                <a:solidFill>
                  <a:schemeClr val="bg1"/>
                </a:solidFill>
                <a:latin typeface="Arial"/>
                <a:ea typeface="+mj-lt"/>
                <a:cs typeface="+mj-lt"/>
              </a:rPr>
              <a:t> </a:t>
            </a:r>
            <a:r>
              <a:rPr lang="en-US" sz="1988" b="1" dirty="0" err="1">
                <a:solidFill>
                  <a:schemeClr val="bg1"/>
                </a:solidFill>
                <a:latin typeface="Arial"/>
                <a:ea typeface="+mj-lt"/>
                <a:cs typeface="+mj-lt"/>
              </a:rPr>
              <a:t>notre</a:t>
            </a:r>
            <a:r>
              <a:rPr lang="en-US" sz="1988" b="1" dirty="0">
                <a:solidFill>
                  <a:schemeClr val="bg1"/>
                </a:solidFill>
                <a:latin typeface="Arial"/>
                <a:ea typeface="+mj-lt"/>
                <a:cs typeface="+mj-lt"/>
              </a:rPr>
              <a:t> </a:t>
            </a:r>
            <a:r>
              <a:rPr lang="en-US" sz="1988" b="1" dirty="0" err="1">
                <a:solidFill>
                  <a:schemeClr val="bg1"/>
                </a:solidFill>
                <a:latin typeface="Arial"/>
                <a:ea typeface="+mj-lt"/>
                <a:cs typeface="+mj-lt"/>
              </a:rPr>
              <a:t>fondation</a:t>
            </a:r>
            <a:r>
              <a:rPr lang="en-US" sz="1988" b="1" dirty="0">
                <a:solidFill>
                  <a:schemeClr val="bg1"/>
                </a:solidFill>
                <a:latin typeface="Arial"/>
                <a:ea typeface="+mj-lt"/>
                <a:cs typeface="+mj-lt"/>
              </a:rPr>
              <a:t> numérique</a:t>
            </a:r>
            <a:endParaRPr lang="en-US" sz="21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1A9BAE-DB6F-283E-7B25-0C2E4F96B0AB}"/>
              </a:ext>
            </a:extLst>
          </p:cNvPr>
          <p:cNvSpPr txBox="1"/>
          <p:nvPr/>
        </p:nvSpPr>
        <p:spPr>
          <a:xfrm>
            <a:off x="41270" y="808182"/>
            <a:ext cx="6428602" cy="13162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14313" indent="-214313">
              <a:buFont typeface="Arial"/>
              <a:buChar char="•"/>
            </a:pPr>
            <a:r>
              <a:rPr lang="en-US" sz="1000" dirty="0" err="1">
                <a:latin typeface="Aptos" panose="020B0004020202020204" pitchFamily="34" charset="0"/>
                <a:ea typeface="+mn-lt"/>
                <a:cs typeface="+mn-lt"/>
              </a:rPr>
              <a:t>Atténuer</a:t>
            </a:r>
            <a:r>
              <a:rPr lang="en-US" sz="1000" dirty="0">
                <a:latin typeface="Aptos" panose="020B0004020202020204" pitchFamily="34" charset="0"/>
                <a:ea typeface="+mn-lt"/>
                <a:cs typeface="+mn-lt"/>
              </a:rPr>
              <a:t> et </a:t>
            </a:r>
            <a:r>
              <a:rPr lang="en-US" sz="1000" dirty="0" err="1">
                <a:latin typeface="Aptos" panose="020B0004020202020204" pitchFamily="34" charset="0"/>
                <a:ea typeface="+mn-lt"/>
                <a:cs typeface="+mn-lt"/>
              </a:rPr>
              <a:t>réduire</a:t>
            </a:r>
            <a:r>
              <a:rPr lang="en-US" sz="1000" dirty="0">
                <a:latin typeface="Aptos" panose="020B0004020202020204" pitchFamily="34" charset="0"/>
                <a:ea typeface="+mn-lt"/>
                <a:cs typeface="+mn-lt"/>
              </a:rPr>
              <a:t> la </a:t>
            </a:r>
            <a:r>
              <a:rPr lang="en-US" sz="1000" dirty="0" err="1">
                <a:latin typeface="Aptos" panose="020B0004020202020204" pitchFamily="34" charset="0"/>
                <a:ea typeface="+mn-lt"/>
                <a:cs typeface="+mn-lt"/>
              </a:rPr>
              <a:t>dette</a:t>
            </a:r>
            <a:r>
              <a:rPr lang="en-US" sz="1000" dirty="0">
                <a:latin typeface="Aptos" panose="020B0004020202020204" pitchFamily="34" charset="0"/>
                <a:ea typeface="+mn-lt"/>
                <a:cs typeface="+mn-lt"/>
              </a:rPr>
              <a:t> </a:t>
            </a:r>
            <a:r>
              <a:rPr lang="en-US" sz="1000" dirty="0" err="1">
                <a:latin typeface="Aptos" panose="020B0004020202020204" pitchFamily="34" charset="0"/>
                <a:ea typeface="+mn-lt"/>
                <a:cs typeface="+mn-lt"/>
              </a:rPr>
              <a:t>technologique</a:t>
            </a:r>
            <a:endParaRPr lang="en-US" sz="1000" dirty="0">
              <a:latin typeface="Aptos" panose="020B0004020202020204" pitchFamily="34" charset="0"/>
              <a:ea typeface="Calibri"/>
              <a:cs typeface="Calibri"/>
            </a:endParaRPr>
          </a:p>
          <a:p>
            <a:pPr marL="214313" indent="-214313">
              <a:buFont typeface="Arial"/>
              <a:buChar char="•"/>
            </a:pPr>
            <a:r>
              <a:rPr lang="en-US" sz="1000" dirty="0" err="1">
                <a:latin typeface="Aptos" panose="020B0004020202020204" pitchFamily="34" charset="0"/>
                <a:ea typeface="+mn-lt"/>
                <a:cs typeface="+mn-lt"/>
              </a:rPr>
              <a:t>Moderniser</a:t>
            </a:r>
            <a:r>
              <a:rPr lang="en-US" sz="1000" dirty="0">
                <a:latin typeface="Aptos" panose="020B0004020202020204" pitchFamily="34" charset="0"/>
                <a:ea typeface="+mn-lt"/>
                <a:cs typeface="+mn-lt"/>
              </a:rPr>
              <a:t> le </a:t>
            </a:r>
            <a:r>
              <a:rPr lang="en-US" sz="1000" dirty="0" err="1">
                <a:latin typeface="Aptos" panose="020B0004020202020204" pitchFamily="34" charset="0"/>
                <a:ea typeface="+mn-lt"/>
                <a:cs typeface="+mn-lt"/>
              </a:rPr>
              <a:t>modèle</a:t>
            </a:r>
            <a:r>
              <a:rPr lang="en-US" sz="1000" dirty="0">
                <a:latin typeface="Aptos" panose="020B0004020202020204" pitchFamily="34" charset="0"/>
                <a:ea typeface="+mn-lt"/>
                <a:cs typeface="+mn-lt"/>
              </a:rPr>
              <a:t> </a:t>
            </a:r>
            <a:r>
              <a:rPr lang="en-US" sz="1000" dirty="0" err="1">
                <a:latin typeface="Aptos" panose="020B0004020202020204" pitchFamily="34" charset="0"/>
                <a:ea typeface="+mn-lt"/>
                <a:cs typeface="+mn-lt"/>
              </a:rPr>
              <a:t>opérationnel</a:t>
            </a:r>
            <a:r>
              <a:rPr lang="en-US" sz="1000" dirty="0">
                <a:latin typeface="Aptos" panose="020B0004020202020204" pitchFamily="34" charset="0"/>
                <a:ea typeface="+mn-lt"/>
                <a:cs typeface="+mn-lt"/>
              </a:rPr>
              <a:t> numérique, les technologies de </a:t>
            </a:r>
            <a:r>
              <a:rPr lang="en-US" sz="1000" dirty="0" err="1">
                <a:latin typeface="Aptos" panose="020B0004020202020204" pitchFamily="34" charset="0"/>
                <a:ea typeface="+mn-lt"/>
                <a:cs typeface="+mn-lt"/>
              </a:rPr>
              <a:t>l'information</a:t>
            </a:r>
            <a:r>
              <a:rPr lang="en-US" sz="1000" dirty="0">
                <a:latin typeface="Aptos" panose="020B0004020202020204" pitchFamily="34" charset="0"/>
                <a:ea typeface="+mn-lt"/>
                <a:cs typeface="+mn-lt"/>
              </a:rPr>
              <a:t> et de la communication (TIC) et le C4ISR</a:t>
            </a:r>
          </a:p>
          <a:p>
            <a:pPr marL="214313" indent="-214313">
              <a:buFont typeface="Arial"/>
              <a:buChar char="•"/>
            </a:pPr>
            <a:r>
              <a:rPr lang="en-US" sz="1000" dirty="0">
                <a:latin typeface="Aptos" panose="020B0004020202020204" pitchFamily="34" charset="0"/>
                <a:cs typeface="Arial"/>
              </a:rPr>
              <a:t>Adopter des </a:t>
            </a:r>
            <a:r>
              <a:rPr lang="en-US" sz="1000" dirty="0" err="1">
                <a:latin typeface="Aptos" panose="020B0004020202020204" pitchFamily="34" charset="0"/>
                <a:cs typeface="Arial"/>
              </a:rPr>
              <a:t>voies</a:t>
            </a:r>
            <a:r>
              <a:rPr lang="en-US" sz="1000" dirty="0">
                <a:latin typeface="Aptos" panose="020B0004020202020204" pitchFamily="34" charset="0"/>
                <a:cs typeface="Arial"/>
              </a:rPr>
              <a:t> </a:t>
            </a:r>
            <a:r>
              <a:rPr lang="en-US" sz="1000" dirty="0" err="1">
                <a:latin typeface="Aptos" panose="020B0004020202020204" pitchFamily="34" charset="0"/>
                <a:cs typeface="Arial"/>
              </a:rPr>
              <a:t>d'acquisition</a:t>
            </a:r>
            <a:r>
              <a:rPr lang="en-US" sz="1000" dirty="0">
                <a:latin typeface="Aptos" panose="020B0004020202020204" pitchFamily="34" charset="0"/>
                <a:cs typeface="Arial"/>
              </a:rPr>
              <a:t> </a:t>
            </a:r>
            <a:r>
              <a:rPr lang="en-US" sz="1000" dirty="0" err="1">
                <a:latin typeface="Aptos" panose="020B0004020202020204" pitchFamily="34" charset="0"/>
                <a:cs typeface="Arial"/>
              </a:rPr>
              <a:t>agiles</a:t>
            </a:r>
            <a:r>
              <a:rPr lang="en-US" sz="1000" dirty="0">
                <a:latin typeface="Aptos" panose="020B0004020202020204" pitchFamily="34" charset="0"/>
                <a:cs typeface="Arial"/>
              </a:rPr>
              <a:t> et </a:t>
            </a:r>
            <a:r>
              <a:rPr lang="en-US" sz="1000" dirty="0" err="1">
                <a:latin typeface="Aptos" panose="020B0004020202020204" pitchFamily="34" charset="0"/>
                <a:cs typeface="Arial"/>
              </a:rPr>
              <a:t>avancées</a:t>
            </a:r>
            <a:endParaRPr lang="en-US" sz="1000" dirty="0">
              <a:latin typeface="Aptos" panose="020B0004020202020204" pitchFamily="34" charset="0"/>
              <a:cs typeface="Arial"/>
            </a:endParaRPr>
          </a:p>
          <a:p>
            <a:pPr marL="214313" indent="-214313">
              <a:buFont typeface="Arial"/>
              <a:buChar char="•"/>
            </a:pPr>
            <a:r>
              <a:rPr lang="en-US" sz="1000" dirty="0" err="1">
                <a:latin typeface="Aptos" panose="020B0004020202020204" pitchFamily="34" charset="0"/>
                <a:ea typeface="+mn-lt"/>
                <a:cs typeface="+mn-lt"/>
              </a:rPr>
              <a:t>Recruter</a:t>
            </a:r>
            <a:r>
              <a:rPr lang="en-US" sz="1000" dirty="0">
                <a:latin typeface="Aptos" panose="020B0004020202020204" pitchFamily="34" charset="0"/>
                <a:ea typeface="+mn-lt"/>
                <a:cs typeface="+mn-lt"/>
              </a:rPr>
              <a:t> </a:t>
            </a:r>
            <a:r>
              <a:rPr lang="en-US" sz="1000" dirty="0" err="1">
                <a:latin typeface="Aptos" panose="020B0004020202020204" pitchFamily="34" charset="0"/>
                <a:ea typeface="+mn-lt"/>
                <a:cs typeface="+mn-lt"/>
              </a:rPr>
              <a:t>rapidement</a:t>
            </a:r>
            <a:r>
              <a:rPr lang="en-US" sz="1000" dirty="0">
                <a:latin typeface="Aptos" panose="020B0004020202020204" pitchFamily="34" charset="0"/>
                <a:ea typeface="+mn-lt"/>
                <a:cs typeface="+mn-lt"/>
              </a:rPr>
              <a:t>, </a:t>
            </a:r>
            <a:r>
              <a:rPr lang="en-US" sz="1000" dirty="0" err="1">
                <a:latin typeface="Aptos" panose="020B0004020202020204" pitchFamily="34" charset="0"/>
                <a:ea typeface="+mn-lt"/>
                <a:cs typeface="+mn-lt"/>
              </a:rPr>
              <a:t>développer</a:t>
            </a:r>
            <a:r>
              <a:rPr lang="en-US" sz="1000" dirty="0">
                <a:latin typeface="Aptos" panose="020B0004020202020204" pitchFamily="34" charset="0"/>
                <a:ea typeface="+mn-lt"/>
                <a:cs typeface="+mn-lt"/>
              </a:rPr>
              <a:t> les talents et </a:t>
            </a:r>
            <a:r>
              <a:rPr lang="en-US" sz="1000" dirty="0" err="1">
                <a:latin typeface="Aptos" panose="020B0004020202020204" pitchFamily="34" charset="0"/>
                <a:ea typeface="+mn-lt"/>
                <a:cs typeface="+mn-lt"/>
              </a:rPr>
              <a:t>l'expertise</a:t>
            </a:r>
            <a:r>
              <a:rPr lang="en-US" sz="1000" dirty="0">
                <a:latin typeface="Aptos" panose="020B0004020202020204" pitchFamily="34" charset="0"/>
                <a:ea typeface="+mn-lt"/>
                <a:cs typeface="+mn-lt"/>
              </a:rPr>
              <a:t> </a:t>
            </a:r>
            <a:r>
              <a:rPr lang="en-US" sz="1000" dirty="0" err="1">
                <a:latin typeface="Aptos" panose="020B0004020202020204" pitchFamily="34" charset="0"/>
                <a:ea typeface="+mn-lt"/>
                <a:cs typeface="+mn-lt"/>
              </a:rPr>
              <a:t>numériques</a:t>
            </a:r>
            <a:endParaRPr lang="en-US" sz="1000" dirty="0">
              <a:latin typeface="Aptos" panose="020B0004020202020204" pitchFamily="34" charset="0"/>
              <a:ea typeface="+mn-lt"/>
              <a:cs typeface="+mn-lt"/>
            </a:endParaRPr>
          </a:p>
          <a:p>
            <a:pPr marL="214313" indent="-214313">
              <a:buFont typeface="Arial"/>
              <a:buChar char="•"/>
            </a:pPr>
            <a:r>
              <a:rPr lang="en-US" sz="1000" dirty="0" err="1">
                <a:latin typeface="Aptos" panose="020B0004020202020204" pitchFamily="34" charset="0"/>
                <a:ea typeface="+mn-lt"/>
                <a:cs typeface="+mn-lt"/>
              </a:rPr>
              <a:t>Acquérir</a:t>
            </a:r>
            <a:r>
              <a:rPr lang="en-US" sz="1000" dirty="0">
                <a:latin typeface="Aptos" panose="020B0004020202020204" pitchFamily="34" charset="0"/>
                <a:ea typeface="+mn-lt"/>
                <a:cs typeface="+mn-lt"/>
              </a:rPr>
              <a:t> un </a:t>
            </a:r>
            <a:r>
              <a:rPr lang="en-US" sz="1000" dirty="0" err="1">
                <a:latin typeface="Aptos" panose="020B0004020202020204" pitchFamily="34" charset="0"/>
                <a:ea typeface="+mn-lt"/>
                <a:cs typeface="+mn-lt"/>
              </a:rPr>
              <a:t>nuage</a:t>
            </a:r>
            <a:r>
              <a:rPr lang="en-US" sz="1000" dirty="0">
                <a:latin typeface="Aptos" panose="020B0004020202020204" pitchFamily="34" charset="0"/>
                <a:ea typeface="+mn-lt"/>
                <a:cs typeface="+mn-lt"/>
              </a:rPr>
              <a:t> </a:t>
            </a:r>
            <a:r>
              <a:rPr lang="en-US" sz="1000" dirty="0" err="1">
                <a:latin typeface="Aptos" panose="020B0004020202020204" pitchFamily="34" charset="0"/>
                <a:ea typeface="+mn-lt"/>
                <a:cs typeface="+mn-lt"/>
              </a:rPr>
              <a:t>informatique</a:t>
            </a:r>
            <a:r>
              <a:rPr lang="en-US" sz="1000" dirty="0">
                <a:latin typeface="Aptos" panose="020B0004020202020204" pitchFamily="34" charset="0"/>
                <a:ea typeface="+mn-lt"/>
                <a:cs typeface="+mn-lt"/>
              </a:rPr>
              <a:t> secret et top secret</a:t>
            </a:r>
          </a:p>
          <a:p>
            <a:pPr marL="214313" indent="-214313">
              <a:buFont typeface="Arial"/>
              <a:buChar char="•"/>
            </a:pPr>
            <a:r>
              <a:rPr lang="en-US" sz="1000" dirty="0" err="1">
                <a:latin typeface="Aptos" panose="020B0004020202020204" pitchFamily="34" charset="0"/>
                <a:ea typeface="+mn-lt"/>
                <a:cs typeface="+mn-lt"/>
              </a:rPr>
              <a:t>Garantir</a:t>
            </a:r>
            <a:r>
              <a:rPr lang="en-US" sz="1000" dirty="0">
                <a:latin typeface="Aptos" panose="020B0004020202020204" pitchFamily="34" charset="0"/>
                <a:ea typeface="+mn-lt"/>
                <a:cs typeface="+mn-lt"/>
              </a:rPr>
              <a:t> la </a:t>
            </a:r>
            <a:r>
              <a:rPr lang="en-US" sz="1000" dirty="0" err="1">
                <a:latin typeface="Aptos" panose="020B0004020202020204" pitchFamily="34" charset="0"/>
                <a:ea typeface="+mn-lt"/>
                <a:cs typeface="+mn-lt"/>
              </a:rPr>
              <a:t>confidentialité</a:t>
            </a:r>
            <a:r>
              <a:rPr lang="en-US" sz="1000" dirty="0">
                <a:latin typeface="Aptos" panose="020B0004020202020204" pitchFamily="34" charset="0"/>
                <a:ea typeface="+mn-lt"/>
                <a:cs typeface="+mn-lt"/>
              </a:rPr>
              <a:t>, </a:t>
            </a:r>
            <a:r>
              <a:rPr lang="en-US" sz="1000" dirty="0" err="1">
                <a:latin typeface="Aptos" panose="020B0004020202020204" pitchFamily="34" charset="0"/>
                <a:ea typeface="+mn-lt"/>
                <a:cs typeface="+mn-lt"/>
              </a:rPr>
              <a:t>l'intégrité</a:t>
            </a:r>
            <a:r>
              <a:rPr lang="en-US" sz="1000" dirty="0">
                <a:latin typeface="Aptos" panose="020B0004020202020204" pitchFamily="34" charset="0"/>
                <a:ea typeface="+mn-lt"/>
                <a:cs typeface="+mn-lt"/>
              </a:rPr>
              <a:t>, la </a:t>
            </a:r>
            <a:r>
              <a:rPr lang="en-US" sz="1000" dirty="0" err="1">
                <a:latin typeface="Aptos" panose="020B0004020202020204" pitchFamily="34" charset="0"/>
                <a:ea typeface="+mn-lt"/>
                <a:cs typeface="+mn-lt"/>
              </a:rPr>
              <a:t>disponibilité</a:t>
            </a:r>
            <a:r>
              <a:rPr lang="en-US" sz="1000" dirty="0">
                <a:latin typeface="Aptos" panose="020B0004020202020204" pitchFamily="34" charset="0"/>
                <a:ea typeface="+mn-lt"/>
                <a:cs typeface="+mn-lt"/>
              </a:rPr>
              <a:t>, la </a:t>
            </a:r>
            <a:r>
              <a:rPr lang="en-US" sz="1000" dirty="0" err="1">
                <a:latin typeface="Aptos" panose="020B0004020202020204" pitchFamily="34" charset="0"/>
                <a:ea typeface="+mn-lt"/>
                <a:cs typeface="+mn-lt"/>
              </a:rPr>
              <a:t>connectivité</a:t>
            </a:r>
            <a:r>
              <a:rPr lang="en-US" sz="1000" dirty="0">
                <a:latin typeface="Aptos" panose="020B0004020202020204" pitchFamily="34" charset="0"/>
                <a:ea typeface="+mn-lt"/>
                <a:cs typeface="+mn-lt"/>
              </a:rPr>
              <a:t> </a:t>
            </a:r>
            <a:r>
              <a:rPr lang="en-US" sz="1000" dirty="0" err="1">
                <a:latin typeface="Aptos" panose="020B0004020202020204" pitchFamily="34" charset="0"/>
                <a:ea typeface="+mn-lt"/>
                <a:cs typeface="+mn-lt"/>
              </a:rPr>
              <a:t>dédiée</a:t>
            </a:r>
            <a:r>
              <a:rPr lang="en-US" sz="1000" dirty="0">
                <a:latin typeface="Aptos" panose="020B0004020202020204" pitchFamily="34" charset="0"/>
                <a:ea typeface="+mn-lt"/>
                <a:cs typeface="+mn-lt"/>
              </a:rPr>
              <a:t> et la </a:t>
            </a:r>
            <a:r>
              <a:rPr lang="en-US" sz="1000" dirty="0" err="1">
                <a:latin typeface="Aptos" panose="020B0004020202020204" pitchFamily="34" charset="0"/>
                <a:ea typeface="+mn-lt"/>
                <a:cs typeface="+mn-lt"/>
              </a:rPr>
              <a:t>souveraineté</a:t>
            </a:r>
            <a:r>
              <a:rPr lang="en-US" sz="1000" dirty="0">
                <a:latin typeface="Aptos" panose="020B0004020202020204" pitchFamily="34" charset="0"/>
                <a:ea typeface="+mn-lt"/>
                <a:cs typeface="+mn-lt"/>
              </a:rPr>
              <a:t> des données</a:t>
            </a:r>
            <a:r>
              <a:rPr lang="en-US" sz="1000" dirty="0">
                <a:latin typeface="Aptos" panose="020B0004020202020204" pitchFamily="34" charset="0"/>
                <a:cs typeface="Arial"/>
              </a:rPr>
              <a:t> </a:t>
            </a:r>
            <a:endParaRPr lang="en-US" sz="1000" dirty="0">
              <a:latin typeface="Aptos" panose="020B0004020202020204" pitchFamily="34" charset="0"/>
              <a:ea typeface="Calibri"/>
              <a:cs typeface="Calibri"/>
            </a:endParaRPr>
          </a:p>
          <a:p>
            <a:pPr marL="214313" indent="-214313">
              <a:buFont typeface="Arial"/>
              <a:buChar char="•"/>
            </a:pPr>
            <a:r>
              <a:rPr lang="en-US" sz="1000" dirty="0" err="1">
                <a:latin typeface="Aptos" panose="020B0004020202020204" pitchFamily="34" charset="0"/>
                <a:ea typeface="+mn-lt"/>
                <a:cs typeface="+mn-lt"/>
              </a:rPr>
              <a:t>Atteindre</a:t>
            </a:r>
            <a:r>
              <a:rPr lang="en-US" sz="1000" dirty="0">
                <a:latin typeface="Aptos" panose="020B0004020202020204" pitchFamily="34" charset="0"/>
                <a:ea typeface="+mn-lt"/>
                <a:cs typeface="+mn-lt"/>
              </a:rPr>
              <a:t> les </a:t>
            </a:r>
            <a:r>
              <a:rPr lang="en-US" sz="1000" dirty="0" err="1">
                <a:latin typeface="Aptos" panose="020B0004020202020204" pitchFamily="34" charset="0"/>
                <a:ea typeface="+mn-lt"/>
                <a:cs typeface="+mn-lt"/>
              </a:rPr>
              <a:t>objectifs</a:t>
            </a:r>
            <a:r>
              <a:rPr lang="en-US" sz="1000" dirty="0">
                <a:latin typeface="Aptos" panose="020B0004020202020204" pitchFamily="34" charset="0"/>
                <a:ea typeface="+mn-lt"/>
                <a:cs typeface="+mn-lt"/>
              </a:rPr>
              <a:t> de transformation numérique de </a:t>
            </a:r>
            <a:r>
              <a:rPr lang="en-US" sz="1000" dirty="0" err="1">
                <a:latin typeface="Aptos" panose="020B0004020202020204" pitchFamily="34" charset="0"/>
                <a:ea typeface="+mn-lt"/>
                <a:cs typeface="+mn-lt"/>
              </a:rPr>
              <a:t>l'OTAN</a:t>
            </a:r>
            <a:endParaRPr lang="en-US" sz="1000" dirty="0">
              <a:latin typeface="Aptos" panose="020B0004020202020204" pitchFamily="34" charset="0"/>
              <a:ea typeface="+mn-lt"/>
              <a:cs typeface="+mn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712038-DB9A-4E04-A572-C4921F72A132}"/>
              </a:ext>
            </a:extLst>
          </p:cNvPr>
          <p:cNvSpPr txBox="1"/>
          <p:nvPr/>
        </p:nvSpPr>
        <p:spPr>
          <a:xfrm>
            <a:off x="3099129" y="2156593"/>
            <a:ext cx="2945743" cy="27479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CA" sz="1200" b="1" u="sng">
                <a:latin typeface="Aptos"/>
                <a:cs typeface="Arial"/>
              </a:rPr>
              <a:t>Transformer</a:t>
            </a:r>
            <a:endParaRPr lang="en-CA" sz="1200" b="1" u="sng">
              <a:latin typeface="Aptos" panose="020B0004020202020204" pitchFamily="34" charset="0"/>
              <a:cs typeface="Arial"/>
            </a:endParaRPr>
          </a:p>
          <a:p>
            <a:pPr marL="214313" indent="-214313">
              <a:buFont typeface="Arial"/>
              <a:buChar char="•"/>
            </a:pPr>
            <a:r>
              <a:rPr lang="en-CA" sz="1013" err="1">
                <a:latin typeface="Aptos"/>
                <a:cs typeface="Arial"/>
              </a:rPr>
              <a:t>Tirez</a:t>
            </a:r>
            <a:r>
              <a:rPr lang="en-CA" sz="1013">
                <a:latin typeface="Aptos"/>
                <a:cs typeface="Arial"/>
              </a:rPr>
              <a:t> parti de </a:t>
            </a:r>
            <a:r>
              <a:rPr lang="en-CA" sz="1013" err="1">
                <a:latin typeface="Aptos"/>
                <a:cs typeface="Arial"/>
              </a:rPr>
              <a:t>l'IA</a:t>
            </a:r>
            <a:r>
              <a:rPr lang="en-CA" sz="1013">
                <a:latin typeface="Aptos"/>
                <a:cs typeface="Arial"/>
              </a:rPr>
              <a:t> et </a:t>
            </a:r>
            <a:r>
              <a:rPr lang="en-CA" sz="1013" err="1">
                <a:latin typeface="Aptos"/>
                <a:cs typeface="Arial"/>
              </a:rPr>
              <a:t>accélérez</a:t>
            </a:r>
            <a:r>
              <a:rPr lang="en-CA" sz="1013">
                <a:latin typeface="Aptos"/>
                <a:cs typeface="Arial"/>
              </a:rPr>
              <a:t> le cycle </a:t>
            </a:r>
            <a:r>
              <a:rPr lang="en-CA" sz="1013" err="1">
                <a:latin typeface="Aptos"/>
                <a:cs typeface="Arial"/>
              </a:rPr>
              <a:t>décision</a:t>
            </a:r>
            <a:r>
              <a:rPr lang="en-CA" sz="1013">
                <a:latin typeface="Aptos"/>
                <a:cs typeface="Arial"/>
              </a:rPr>
              <a:t>-action grâce à des </a:t>
            </a:r>
            <a:r>
              <a:rPr lang="en-CA" sz="1013" err="1">
                <a:latin typeface="Aptos"/>
                <a:cs typeface="Arial"/>
              </a:rPr>
              <a:t>fonctions</a:t>
            </a:r>
            <a:r>
              <a:rPr lang="en-CA" sz="1013">
                <a:latin typeface="Aptos"/>
                <a:cs typeface="Arial"/>
              </a:rPr>
              <a:t> </a:t>
            </a:r>
            <a:r>
              <a:rPr lang="en-CA" sz="1013" err="1">
                <a:latin typeface="Aptos"/>
                <a:cs typeface="Arial"/>
              </a:rPr>
              <a:t>automatisées</a:t>
            </a:r>
            <a:r>
              <a:rPr lang="en-CA" sz="1013">
                <a:latin typeface="Aptos"/>
                <a:cs typeface="Arial"/>
              </a:rPr>
              <a:t> et aux technologies </a:t>
            </a:r>
            <a:r>
              <a:rPr lang="en-CA" sz="1013" err="1">
                <a:latin typeface="Aptos"/>
                <a:cs typeface="Arial"/>
              </a:rPr>
              <a:t>quantiques</a:t>
            </a:r>
            <a:r>
              <a:rPr lang="en-CA" sz="1013">
                <a:latin typeface="Aptos"/>
                <a:cs typeface="Arial"/>
              </a:rPr>
              <a:t>.</a:t>
            </a:r>
          </a:p>
          <a:p>
            <a:pPr marL="214313" indent="-214313">
              <a:buFont typeface="Arial"/>
              <a:buChar char="•"/>
            </a:pPr>
            <a:r>
              <a:rPr lang="en-CA" sz="1013" err="1">
                <a:latin typeface="Aptos"/>
                <a:cs typeface="Arial"/>
              </a:rPr>
              <a:t>Permettre</a:t>
            </a:r>
            <a:r>
              <a:rPr lang="en-CA" sz="1013">
                <a:latin typeface="Aptos"/>
                <a:cs typeface="Arial"/>
              </a:rPr>
              <a:t> </a:t>
            </a:r>
            <a:r>
              <a:rPr lang="en-CA" sz="1013" err="1">
                <a:latin typeface="Aptos"/>
                <a:cs typeface="Arial"/>
              </a:rPr>
              <a:t>toutes</a:t>
            </a:r>
            <a:r>
              <a:rPr lang="en-CA" sz="1013">
                <a:latin typeface="Aptos"/>
                <a:cs typeface="Arial"/>
              </a:rPr>
              <a:t> </a:t>
            </a:r>
            <a:r>
              <a:rPr lang="en-CA" sz="1013" err="1">
                <a:latin typeface="Aptos"/>
                <a:cs typeface="Arial"/>
              </a:rPr>
              <a:t>sortes</a:t>
            </a:r>
            <a:r>
              <a:rPr lang="en-CA" sz="1013">
                <a:latin typeface="Aptos"/>
                <a:cs typeface="Arial"/>
              </a:rPr>
              <a:t> </a:t>
            </a:r>
            <a:r>
              <a:rPr lang="en-CA" sz="1013" err="1">
                <a:latin typeface="Aptos"/>
                <a:cs typeface="Arial"/>
              </a:rPr>
              <a:t>d'opérations</a:t>
            </a:r>
            <a:r>
              <a:rPr lang="en-CA" sz="1013">
                <a:latin typeface="Aptos"/>
                <a:cs typeface="Arial"/>
              </a:rPr>
              <a:t>, y </a:t>
            </a:r>
            <a:r>
              <a:rPr lang="en-CA" sz="1013" err="1">
                <a:latin typeface="Aptos"/>
                <a:cs typeface="Arial"/>
              </a:rPr>
              <a:t>compris</a:t>
            </a:r>
            <a:r>
              <a:rPr lang="en-CA" sz="1013">
                <a:latin typeface="Aptos"/>
                <a:cs typeface="Arial"/>
              </a:rPr>
              <a:t> les </a:t>
            </a:r>
            <a:r>
              <a:rPr lang="en-CA" sz="1013" err="1">
                <a:latin typeface="Aptos"/>
                <a:cs typeface="Arial"/>
              </a:rPr>
              <a:t>cyberopérations</a:t>
            </a:r>
            <a:r>
              <a:rPr lang="en-CA" sz="1013">
                <a:latin typeface="Aptos"/>
                <a:cs typeface="Arial"/>
              </a:rPr>
              <a:t> </a:t>
            </a:r>
            <a:r>
              <a:rPr lang="en-CA" sz="1013" err="1">
                <a:latin typeface="Aptos"/>
                <a:cs typeface="Arial"/>
              </a:rPr>
              <a:t>défensives</a:t>
            </a:r>
            <a:r>
              <a:rPr lang="en-CA" sz="1013">
                <a:latin typeface="Aptos"/>
                <a:cs typeface="Arial"/>
              </a:rPr>
              <a:t> et offensives, </a:t>
            </a:r>
            <a:r>
              <a:rPr lang="en-CA" sz="1013" err="1">
                <a:latin typeface="Aptos"/>
                <a:cs typeface="Arial"/>
              </a:rPr>
              <a:t>ainsi</a:t>
            </a:r>
            <a:r>
              <a:rPr lang="en-CA" sz="1013">
                <a:latin typeface="Aptos"/>
                <a:cs typeface="Arial"/>
              </a:rPr>
              <a:t> que le </a:t>
            </a:r>
            <a:r>
              <a:rPr lang="en-CA" sz="1013" err="1">
                <a:latin typeface="Aptos"/>
                <a:cs typeface="Arial"/>
              </a:rPr>
              <a:t>contrôle</a:t>
            </a:r>
            <a:r>
              <a:rPr lang="en-CA" sz="1013">
                <a:latin typeface="Aptos"/>
                <a:cs typeface="Arial"/>
              </a:rPr>
              <a:t> spatial </a:t>
            </a:r>
            <a:r>
              <a:rPr lang="en-CA" sz="1013" err="1">
                <a:latin typeface="Aptos"/>
                <a:cs typeface="Arial"/>
              </a:rPr>
              <a:t>avancé</a:t>
            </a:r>
            <a:r>
              <a:rPr lang="en-CA" sz="1013">
                <a:latin typeface="Aptos"/>
                <a:cs typeface="Arial"/>
              </a:rPr>
              <a:t> (refuser, </a:t>
            </a:r>
            <a:r>
              <a:rPr lang="en-CA" sz="1013" err="1">
                <a:latin typeface="Aptos"/>
                <a:cs typeface="Arial"/>
              </a:rPr>
              <a:t>dégrader</a:t>
            </a:r>
            <a:r>
              <a:rPr lang="en-CA" sz="1013">
                <a:latin typeface="Aptos"/>
                <a:cs typeface="Arial"/>
              </a:rPr>
              <a:t> et </a:t>
            </a:r>
            <a:r>
              <a:rPr lang="en-CA" sz="1013" err="1">
                <a:latin typeface="Aptos"/>
                <a:cs typeface="Arial"/>
              </a:rPr>
              <a:t>perturber</a:t>
            </a:r>
            <a:r>
              <a:rPr lang="en-CA" sz="1013">
                <a:latin typeface="Aptos"/>
                <a:cs typeface="Arial"/>
              </a:rPr>
              <a:t>).</a:t>
            </a:r>
          </a:p>
          <a:p>
            <a:pPr marL="214313" indent="-214313">
              <a:buFont typeface="Arial"/>
              <a:buChar char="•"/>
            </a:pPr>
            <a:r>
              <a:rPr lang="en-CA" sz="1013" err="1">
                <a:latin typeface="Aptos"/>
                <a:cs typeface="Arial"/>
              </a:rPr>
              <a:t>L'intégration</a:t>
            </a:r>
            <a:r>
              <a:rPr lang="en-CA" sz="1013">
                <a:latin typeface="Aptos"/>
                <a:cs typeface="Arial"/>
              </a:rPr>
              <a:t> des données </a:t>
            </a:r>
            <a:r>
              <a:rPr lang="en-CA" sz="1013" err="1">
                <a:latin typeface="Aptos"/>
                <a:cs typeface="Arial"/>
              </a:rPr>
              <a:t>transforme</a:t>
            </a:r>
            <a:r>
              <a:rPr lang="en-CA" sz="1013">
                <a:latin typeface="Aptos"/>
                <a:cs typeface="Arial"/>
              </a:rPr>
              <a:t>, </a:t>
            </a:r>
            <a:r>
              <a:rPr lang="en-CA" sz="1013" err="1">
                <a:latin typeface="Aptos"/>
                <a:cs typeface="Arial"/>
              </a:rPr>
              <a:t>enrichit</a:t>
            </a:r>
            <a:r>
              <a:rPr lang="en-CA" sz="1013">
                <a:latin typeface="Aptos"/>
                <a:cs typeface="Arial"/>
              </a:rPr>
              <a:t> et normalise les données </a:t>
            </a:r>
            <a:r>
              <a:rPr lang="en-CA" sz="1013" err="1">
                <a:latin typeface="Aptos"/>
                <a:cs typeface="Arial"/>
              </a:rPr>
              <a:t>ingérées</a:t>
            </a:r>
            <a:r>
              <a:rPr lang="en-CA" sz="1013">
                <a:latin typeface="Aptos"/>
                <a:cs typeface="Arial"/>
              </a:rPr>
              <a:t> </a:t>
            </a:r>
            <a:r>
              <a:rPr lang="en-CA" sz="1013" err="1">
                <a:latin typeface="Aptos"/>
                <a:cs typeface="Arial"/>
              </a:rPr>
              <a:t>afin</a:t>
            </a:r>
            <a:r>
              <a:rPr lang="en-CA" sz="1013">
                <a:latin typeface="Aptos"/>
                <a:cs typeface="Arial"/>
              </a:rPr>
              <a:t> de </a:t>
            </a:r>
            <a:r>
              <a:rPr lang="en-CA" sz="1013" err="1">
                <a:latin typeface="Aptos"/>
                <a:cs typeface="Arial"/>
              </a:rPr>
              <a:t>générer</a:t>
            </a:r>
            <a:r>
              <a:rPr lang="en-CA" sz="1013">
                <a:latin typeface="Aptos"/>
                <a:cs typeface="Arial"/>
              </a:rPr>
              <a:t> des </a:t>
            </a:r>
            <a:r>
              <a:rPr lang="en-CA" sz="1013" err="1">
                <a:latin typeface="Aptos"/>
                <a:cs typeface="Arial"/>
              </a:rPr>
              <a:t>informations</a:t>
            </a:r>
            <a:r>
              <a:rPr lang="en-CA" sz="1013">
                <a:latin typeface="Aptos"/>
                <a:cs typeface="Arial"/>
              </a:rPr>
              <a:t> </a:t>
            </a:r>
            <a:r>
              <a:rPr lang="en-CA" sz="1013" err="1">
                <a:latin typeface="Aptos"/>
                <a:cs typeface="Arial"/>
              </a:rPr>
              <a:t>exploitables</a:t>
            </a:r>
            <a:r>
              <a:rPr lang="en-CA" sz="1013">
                <a:latin typeface="Aptos"/>
                <a:cs typeface="Arial"/>
              </a:rPr>
              <a:t>.</a:t>
            </a:r>
          </a:p>
          <a:p>
            <a:pPr marL="214313" indent="-214313">
              <a:buFont typeface="Arial"/>
              <a:buChar char="•"/>
            </a:pPr>
            <a:r>
              <a:rPr lang="en-CA" sz="1013">
                <a:latin typeface="Aptos"/>
                <a:ea typeface="+mn-lt"/>
                <a:cs typeface="+mn-lt"/>
              </a:rPr>
              <a:t>La maintenance et la </a:t>
            </a:r>
            <a:r>
              <a:rPr lang="en-CA" sz="1013" err="1">
                <a:latin typeface="Aptos"/>
                <a:ea typeface="+mn-lt"/>
                <a:cs typeface="+mn-lt"/>
              </a:rPr>
              <a:t>sécurité</a:t>
            </a:r>
            <a:r>
              <a:rPr lang="en-CA" sz="1013">
                <a:latin typeface="Aptos"/>
                <a:ea typeface="+mn-lt"/>
                <a:cs typeface="+mn-lt"/>
              </a:rPr>
              <a:t> des données </a:t>
            </a:r>
            <a:r>
              <a:rPr lang="en-CA" sz="1013" err="1">
                <a:latin typeface="Aptos"/>
                <a:ea typeface="+mn-lt"/>
                <a:cs typeface="+mn-lt"/>
              </a:rPr>
              <a:t>souveraines</a:t>
            </a:r>
            <a:r>
              <a:rPr lang="en-CA" sz="1013">
                <a:latin typeface="Aptos"/>
                <a:ea typeface="+mn-lt"/>
                <a:cs typeface="+mn-lt"/>
              </a:rPr>
              <a:t> et </a:t>
            </a:r>
            <a:r>
              <a:rPr lang="en-CA" sz="1013" err="1">
                <a:latin typeface="Aptos"/>
                <a:ea typeface="+mn-lt"/>
                <a:cs typeface="+mn-lt"/>
              </a:rPr>
              <a:t>partagées</a:t>
            </a:r>
            <a:r>
              <a:rPr lang="en-CA" sz="1013">
                <a:latin typeface="Aptos"/>
                <a:ea typeface="+mn-lt"/>
                <a:cs typeface="+mn-lt"/>
              </a:rPr>
              <a:t> </a:t>
            </a:r>
            <a:r>
              <a:rPr lang="en-CA" sz="1013" err="1">
                <a:latin typeface="Aptos"/>
                <a:ea typeface="+mn-lt"/>
                <a:cs typeface="+mn-lt"/>
              </a:rPr>
              <a:t>favorisent</a:t>
            </a:r>
            <a:r>
              <a:rPr lang="en-CA" sz="1013">
                <a:latin typeface="Aptos"/>
                <a:ea typeface="+mn-lt"/>
                <a:cs typeface="+mn-lt"/>
              </a:rPr>
              <a:t> la </a:t>
            </a:r>
            <a:r>
              <a:rPr lang="en-CA" sz="1013" err="1">
                <a:latin typeface="Aptos"/>
                <a:ea typeface="+mn-lt"/>
                <a:cs typeface="+mn-lt"/>
              </a:rPr>
              <a:t>confiance</a:t>
            </a:r>
            <a:r>
              <a:rPr lang="en-CA" sz="1013">
                <a:latin typeface="Aptos"/>
                <a:ea typeface="+mn-lt"/>
                <a:cs typeface="+mn-lt"/>
              </a:rPr>
              <a:t> et la collaboration avec les </a:t>
            </a:r>
            <a:r>
              <a:rPr lang="en-CA" sz="1013" err="1">
                <a:latin typeface="Aptos"/>
                <a:ea typeface="+mn-lt"/>
                <a:cs typeface="+mn-lt"/>
              </a:rPr>
              <a:t>alliés</a:t>
            </a:r>
            <a:r>
              <a:rPr lang="en-CA" sz="1013">
                <a:latin typeface="Aptos"/>
                <a:ea typeface="+mn-lt"/>
                <a:cs typeface="+mn-lt"/>
              </a:rPr>
              <a:t> et les </a:t>
            </a:r>
            <a:r>
              <a:rPr lang="en-CA" sz="1013" err="1">
                <a:latin typeface="Aptos"/>
                <a:ea typeface="+mn-lt"/>
                <a:cs typeface="+mn-lt"/>
              </a:rPr>
              <a:t>partenaires</a:t>
            </a:r>
            <a:r>
              <a:rPr lang="en-CA" sz="1013">
                <a:latin typeface="Aptos"/>
                <a:ea typeface="+mn-lt"/>
                <a:cs typeface="+mn-lt"/>
              </a:rPr>
              <a:t>.</a:t>
            </a:r>
          </a:p>
          <a:p>
            <a:pPr marL="214313" indent="-214313">
              <a:buFont typeface="Arial"/>
              <a:buChar char="•"/>
            </a:pPr>
            <a:r>
              <a:rPr lang="en-CA" sz="1013" err="1">
                <a:latin typeface="Aptos"/>
                <a:ea typeface="+mn-lt"/>
                <a:cs typeface="+mn-lt"/>
              </a:rPr>
              <a:t>Évolutivité</a:t>
            </a:r>
            <a:r>
              <a:rPr lang="en-CA" sz="1013">
                <a:latin typeface="Aptos"/>
                <a:ea typeface="+mn-lt"/>
                <a:cs typeface="+mn-lt"/>
              </a:rPr>
              <a:t> </a:t>
            </a:r>
            <a:r>
              <a:rPr lang="en-CA" sz="1013" err="1">
                <a:latin typeface="Aptos"/>
                <a:ea typeface="+mn-lt"/>
                <a:cs typeface="+mn-lt"/>
              </a:rPr>
              <a:t>améliorée</a:t>
            </a:r>
            <a:r>
              <a:rPr lang="en-CA" sz="1013">
                <a:latin typeface="Aptos"/>
                <a:ea typeface="+mn-lt"/>
                <a:cs typeface="+mn-lt"/>
              </a:rPr>
              <a:t> pour </a:t>
            </a:r>
            <a:r>
              <a:rPr lang="en-CA" sz="1013" err="1">
                <a:latin typeface="Aptos"/>
                <a:ea typeface="+mn-lt"/>
                <a:cs typeface="+mn-lt"/>
              </a:rPr>
              <a:t>gérer</a:t>
            </a:r>
            <a:r>
              <a:rPr lang="en-CA" sz="1013">
                <a:latin typeface="Aptos"/>
                <a:ea typeface="+mn-lt"/>
                <a:cs typeface="+mn-lt"/>
              </a:rPr>
              <a:t> un volume de données croissant</a:t>
            </a:r>
            <a:r>
              <a:rPr lang="en-CA" sz="1013">
                <a:latin typeface="Aptos"/>
                <a:cs typeface="Arial"/>
              </a:rPr>
              <a:t>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BFDB917-ECC4-19F2-7BF3-36E85E508C7B}"/>
              </a:ext>
            </a:extLst>
          </p:cNvPr>
          <p:cNvSpPr txBox="1"/>
          <p:nvPr/>
        </p:nvSpPr>
        <p:spPr>
          <a:xfrm>
            <a:off x="6535460" y="934936"/>
            <a:ext cx="2057400" cy="2385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CA" sz="1100" b="1" u="sng" dirty="0" err="1">
                <a:latin typeface="Arial"/>
              </a:rPr>
              <a:t>Résultats</a:t>
            </a:r>
            <a:r>
              <a:rPr lang="en-CA" sz="1100" b="1" u="sng" dirty="0">
                <a:latin typeface="Arial"/>
              </a:rPr>
              <a:t> </a:t>
            </a:r>
            <a:r>
              <a:rPr lang="en-CA" sz="1100" b="1" u="sng" dirty="0" err="1">
                <a:latin typeface="Arial"/>
              </a:rPr>
              <a:t>attendus</a:t>
            </a:r>
            <a:endParaRPr lang="en-US" sz="1200" dirty="0"/>
          </a:p>
        </p:txBody>
      </p:sp>
      <p:pic>
        <p:nvPicPr>
          <p:cNvPr id="29" name="Picture 28" descr="A diagram of a diagram&#10;&#10;AI-generated content may be incorrect.">
            <a:extLst>
              <a:ext uri="{FF2B5EF4-FFF2-40B4-BE49-F238E27FC236}">
                <a16:creationId xmlns:a16="http://schemas.microsoft.com/office/drawing/2014/main" id="{986A3700-7CD0-0960-6E41-602A9EA70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40" y="2083501"/>
            <a:ext cx="2044577" cy="2967324"/>
          </a:xfrm>
          <a:prstGeom prst="rect">
            <a:avLst/>
          </a:prstGeom>
        </p:spPr>
      </p:pic>
      <p:sp>
        <p:nvSpPr>
          <p:cNvPr id="34" name="Flowchart: Terminator 33">
            <a:extLst>
              <a:ext uri="{FF2B5EF4-FFF2-40B4-BE49-F238E27FC236}">
                <a16:creationId xmlns:a16="http://schemas.microsoft.com/office/drawing/2014/main" id="{FDCD5495-AC4B-4CB4-B973-0EDCC079B8A6}"/>
              </a:ext>
            </a:extLst>
          </p:cNvPr>
          <p:cNvSpPr/>
          <p:nvPr/>
        </p:nvSpPr>
        <p:spPr>
          <a:xfrm>
            <a:off x="6347212" y="1217616"/>
            <a:ext cx="2438786" cy="489931"/>
          </a:xfrm>
          <a:prstGeom prst="flowChartTerminator">
            <a:avLst/>
          </a:prstGeom>
          <a:solidFill>
            <a:srgbClr val="F2F2F2"/>
          </a:solidFill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39" name="Flowchart: Terminator 38">
            <a:extLst>
              <a:ext uri="{FF2B5EF4-FFF2-40B4-BE49-F238E27FC236}">
                <a16:creationId xmlns:a16="http://schemas.microsoft.com/office/drawing/2014/main" id="{7F104DB0-7ADD-1F8A-2954-C9C71C5DEEDB}"/>
              </a:ext>
            </a:extLst>
          </p:cNvPr>
          <p:cNvSpPr/>
          <p:nvPr/>
        </p:nvSpPr>
        <p:spPr>
          <a:xfrm>
            <a:off x="6374006" y="1755353"/>
            <a:ext cx="2438786" cy="489931"/>
          </a:xfrm>
          <a:prstGeom prst="flowChartTerminator">
            <a:avLst/>
          </a:prstGeom>
          <a:solidFill>
            <a:srgbClr val="F2F2F2"/>
          </a:solidFill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40" name="Flowchart: Terminator 39">
            <a:extLst>
              <a:ext uri="{FF2B5EF4-FFF2-40B4-BE49-F238E27FC236}">
                <a16:creationId xmlns:a16="http://schemas.microsoft.com/office/drawing/2014/main" id="{8A8A1564-AA77-CB84-E3BA-8C08397291E7}"/>
              </a:ext>
            </a:extLst>
          </p:cNvPr>
          <p:cNvSpPr/>
          <p:nvPr/>
        </p:nvSpPr>
        <p:spPr>
          <a:xfrm>
            <a:off x="6347212" y="2310988"/>
            <a:ext cx="2438786" cy="489931"/>
          </a:xfrm>
          <a:prstGeom prst="flowChartTerminator">
            <a:avLst/>
          </a:prstGeom>
          <a:solidFill>
            <a:srgbClr val="F2F2F2"/>
          </a:solidFill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41" name="Flowchart: Terminator 40">
            <a:extLst>
              <a:ext uri="{FF2B5EF4-FFF2-40B4-BE49-F238E27FC236}">
                <a16:creationId xmlns:a16="http://schemas.microsoft.com/office/drawing/2014/main" id="{3707FC77-D5C3-14E8-CBCB-F29A9E44F929}"/>
              </a:ext>
            </a:extLst>
          </p:cNvPr>
          <p:cNvSpPr/>
          <p:nvPr/>
        </p:nvSpPr>
        <p:spPr>
          <a:xfrm>
            <a:off x="6347212" y="2863152"/>
            <a:ext cx="2438786" cy="489931"/>
          </a:xfrm>
          <a:prstGeom prst="flowChartTerminator">
            <a:avLst/>
          </a:prstGeom>
          <a:solidFill>
            <a:srgbClr val="F2F2F2"/>
          </a:solidFill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42" name="Flowchart: Terminator 41">
            <a:extLst>
              <a:ext uri="{FF2B5EF4-FFF2-40B4-BE49-F238E27FC236}">
                <a16:creationId xmlns:a16="http://schemas.microsoft.com/office/drawing/2014/main" id="{1603EBB2-A393-D0CD-271C-425D0533C3FD}"/>
              </a:ext>
            </a:extLst>
          </p:cNvPr>
          <p:cNvSpPr/>
          <p:nvPr/>
        </p:nvSpPr>
        <p:spPr>
          <a:xfrm>
            <a:off x="6347212" y="3404361"/>
            <a:ext cx="2438786" cy="489931"/>
          </a:xfrm>
          <a:prstGeom prst="flowChartTerminator">
            <a:avLst/>
          </a:prstGeom>
          <a:solidFill>
            <a:srgbClr val="F2F2F2"/>
          </a:solidFill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43" name="Flowchart: Terminator 42">
            <a:extLst>
              <a:ext uri="{FF2B5EF4-FFF2-40B4-BE49-F238E27FC236}">
                <a16:creationId xmlns:a16="http://schemas.microsoft.com/office/drawing/2014/main" id="{97FB3EC7-C164-CCB3-7076-0C3486497263}"/>
              </a:ext>
            </a:extLst>
          </p:cNvPr>
          <p:cNvSpPr/>
          <p:nvPr/>
        </p:nvSpPr>
        <p:spPr>
          <a:xfrm>
            <a:off x="6389371" y="3954538"/>
            <a:ext cx="2438786" cy="522755"/>
          </a:xfrm>
          <a:prstGeom prst="flowChartTerminator">
            <a:avLst/>
          </a:prstGeom>
          <a:solidFill>
            <a:srgbClr val="F2F2F2"/>
          </a:solidFill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44" name="Flowchart: Terminator 43">
            <a:extLst>
              <a:ext uri="{FF2B5EF4-FFF2-40B4-BE49-F238E27FC236}">
                <a16:creationId xmlns:a16="http://schemas.microsoft.com/office/drawing/2014/main" id="{3B8D928C-B269-DBDF-3540-D3AF73BED9B4}"/>
              </a:ext>
            </a:extLst>
          </p:cNvPr>
          <p:cNvSpPr/>
          <p:nvPr/>
        </p:nvSpPr>
        <p:spPr>
          <a:xfrm>
            <a:off x="6374006" y="4550104"/>
            <a:ext cx="2438786" cy="489931"/>
          </a:xfrm>
          <a:prstGeom prst="flowChartTerminator">
            <a:avLst/>
          </a:prstGeom>
          <a:solidFill>
            <a:srgbClr val="F2F2F2"/>
          </a:solidFill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1E83B05-9FB0-065A-6B50-850121803587}"/>
              </a:ext>
            </a:extLst>
          </p:cNvPr>
          <p:cNvSpPr/>
          <p:nvPr/>
        </p:nvSpPr>
        <p:spPr>
          <a:xfrm>
            <a:off x="6400801" y="1265422"/>
            <a:ext cx="516194" cy="403247"/>
          </a:xfrm>
          <a:prstGeom prst="ellipse">
            <a:avLst/>
          </a:prstGeom>
          <a:solidFill>
            <a:srgbClr val="95B3D7"/>
          </a:solidFill>
          <a:ln>
            <a:solidFill>
              <a:srgbClr val="95B3D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/>
              <a:t>1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85F1853-BE10-7DD5-57AD-2A07DD8586AC}"/>
              </a:ext>
            </a:extLst>
          </p:cNvPr>
          <p:cNvSpPr/>
          <p:nvPr/>
        </p:nvSpPr>
        <p:spPr>
          <a:xfrm>
            <a:off x="6422923" y="1801694"/>
            <a:ext cx="516194" cy="403247"/>
          </a:xfrm>
          <a:prstGeom prst="ellipse">
            <a:avLst/>
          </a:prstGeom>
          <a:solidFill>
            <a:srgbClr val="95B3D7"/>
          </a:solidFill>
          <a:ln>
            <a:solidFill>
              <a:srgbClr val="95B3D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/>
              <a:t>2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91FDBE3-C267-D827-F8A9-5EFC43AE04CA}"/>
              </a:ext>
            </a:extLst>
          </p:cNvPr>
          <p:cNvSpPr/>
          <p:nvPr/>
        </p:nvSpPr>
        <p:spPr>
          <a:xfrm>
            <a:off x="6426242" y="2349199"/>
            <a:ext cx="516194" cy="403247"/>
          </a:xfrm>
          <a:prstGeom prst="ellipse">
            <a:avLst/>
          </a:prstGeom>
          <a:solidFill>
            <a:srgbClr val="95B3D7"/>
          </a:solidFill>
          <a:ln>
            <a:solidFill>
              <a:srgbClr val="95B3D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/>
              <a:t>3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5B3A9C7-D35E-3DEC-4F2E-2B1B0411582B}"/>
              </a:ext>
            </a:extLst>
          </p:cNvPr>
          <p:cNvSpPr/>
          <p:nvPr/>
        </p:nvSpPr>
        <p:spPr>
          <a:xfrm>
            <a:off x="6422923" y="2906494"/>
            <a:ext cx="516194" cy="403247"/>
          </a:xfrm>
          <a:prstGeom prst="ellipse">
            <a:avLst/>
          </a:prstGeom>
          <a:solidFill>
            <a:srgbClr val="95B3D7"/>
          </a:solidFill>
          <a:ln>
            <a:solidFill>
              <a:srgbClr val="95B3D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/>
              <a:t>4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E073E27-E47A-0FBA-B89D-89A8D2F2DF8A}"/>
              </a:ext>
            </a:extLst>
          </p:cNvPr>
          <p:cNvSpPr/>
          <p:nvPr/>
        </p:nvSpPr>
        <p:spPr>
          <a:xfrm>
            <a:off x="6422923" y="3447702"/>
            <a:ext cx="516194" cy="403247"/>
          </a:xfrm>
          <a:prstGeom prst="ellipse">
            <a:avLst/>
          </a:prstGeom>
          <a:solidFill>
            <a:srgbClr val="95B3D7"/>
          </a:solidFill>
          <a:ln>
            <a:solidFill>
              <a:srgbClr val="95B3D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/>
              <a:t>5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4AD1742-26A5-01B1-8B99-17C02F5D4154}"/>
              </a:ext>
            </a:extLst>
          </p:cNvPr>
          <p:cNvSpPr/>
          <p:nvPr/>
        </p:nvSpPr>
        <p:spPr>
          <a:xfrm>
            <a:off x="6465081" y="4027350"/>
            <a:ext cx="516194" cy="403247"/>
          </a:xfrm>
          <a:prstGeom prst="ellipse">
            <a:avLst/>
          </a:prstGeom>
          <a:solidFill>
            <a:srgbClr val="95B3D7"/>
          </a:solidFill>
          <a:ln>
            <a:solidFill>
              <a:srgbClr val="95B3D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/>
              <a:t>6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8389796-F9D2-3181-D28A-BAF6E6A06BD9}"/>
              </a:ext>
            </a:extLst>
          </p:cNvPr>
          <p:cNvSpPr/>
          <p:nvPr/>
        </p:nvSpPr>
        <p:spPr>
          <a:xfrm>
            <a:off x="6465081" y="4598029"/>
            <a:ext cx="516194" cy="403247"/>
          </a:xfrm>
          <a:prstGeom prst="ellipse">
            <a:avLst/>
          </a:prstGeom>
          <a:solidFill>
            <a:srgbClr val="95B3D7"/>
          </a:solidFill>
          <a:ln>
            <a:solidFill>
              <a:srgbClr val="95B3D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/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A6C87F9-2C8E-9CF9-4EC2-4790105FA875}"/>
              </a:ext>
            </a:extLst>
          </p:cNvPr>
          <p:cNvSpPr txBox="1"/>
          <p:nvPr/>
        </p:nvSpPr>
        <p:spPr>
          <a:xfrm>
            <a:off x="6916994" y="1249210"/>
            <a:ext cx="1944714" cy="594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r-FR" sz="900" b="1">
                <a:latin typeface="Aptos" panose="020B0004020202020204" pitchFamily="34" charset="0"/>
              </a:rPr>
              <a:t>Solution unifiée</a:t>
            </a:r>
            <a:r>
              <a:rPr lang="fr-FR" sz="900">
                <a:latin typeface="Aptos" panose="020B0004020202020204" pitchFamily="34" charset="0"/>
              </a:rPr>
              <a:t> </a:t>
            </a:r>
          </a:p>
          <a:p>
            <a:pPr fontAlgn="base"/>
            <a:r>
              <a:rPr lang="fr-FR" sz="788">
                <a:latin typeface="Aptos" panose="020B0004020202020204" pitchFamily="34" charset="0"/>
              </a:rPr>
              <a:t>Fondement essentiel sur lequel reposent toutes les capacités de la Défense 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8A6082A-C544-2436-3252-B6AA977CB5EE}"/>
              </a:ext>
            </a:extLst>
          </p:cNvPr>
          <p:cNvSpPr txBox="1"/>
          <p:nvPr/>
        </p:nvSpPr>
        <p:spPr>
          <a:xfrm>
            <a:off x="6939117" y="1775257"/>
            <a:ext cx="1895798" cy="47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r-FR" sz="900" b="1">
                <a:latin typeface="Aptos" panose="020B0004020202020204" pitchFamily="34" charset="0"/>
              </a:rPr>
              <a:t>Supériorité décisionnelle </a:t>
            </a:r>
          </a:p>
          <a:p>
            <a:pPr fontAlgn="base"/>
            <a:r>
              <a:rPr lang="fr-FR" sz="788">
                <a:latin typeface="Aptos" panose="020B0004020202020204" pitchFamily="34" charset="0"/>
              </a:rPr>
              <a:t>Basée sur les données, alimentée par l’IA, pour une vision intégrée et claire 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838381C-2346-8E0A-9D98-DFC66D0F9748}"/>
              </a:ext>
            </a:extLst>
          </p:cNvPr>
          <p:cNvSpPr txBox="1"/>
          <p:nvPr/>
        </p:nvSpPr>
        <p:spPr>
          <a:xfrm>
            <a:off x="6932359" y="2336191"/>
            <a:ext cx="1895798" cy="47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r-FR" sz="900" b="1">
                <a:latin typeface="Aptos" panose="020B0004020202020204" pitchFamily="34" charset="0"/>
              </a:rPr>
              <a:t>Avantage opérationnel </a:t>
            </a:r>
          </a:p>
          <a:p>
            <a:pPr fontAlgn="base"/>
            <a:r>
              <a:rPr lang="fr-FR" sz="788">
                <a:latin typeface="Aptos" panose="020B0004020202020204" pitchFamily="34" charset="0"/>
              </a:rPr>
              <a:t>Détection accélérée, dissuasion et protection contre toutes les menaces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67D4B92-7319-A14D-92B9-DB772A75523E}"/>
              </a:ext>
            </a:extLst>
          </p:cNvPr>
          <p:cNvSpPr txBox="1"/>
          <p:nvPr/>
        </p:nvSpPr>
        <p:spPr>
          <a:xfrm>
            <a:off x="6939117" y="2891826"/>
            <a:ext cx="1895798" cy="47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r-FR" sz="900" b="1">
                <a:latin typeface="Aptos" panose="020B0004020202020204" pitchFamily="34" charset="0"/>
              </a:rPr>
              <a:t>Optimisation institutionnelle </a:t>
            </a:r>
            <a:r>
              <a:rPr lang="fr-FR" sz="788">
                <a:latin typeface="Aptos" panose="020B0004020202020204" pitchFamily="34" charset="0"/>
              </a:rPr>
              <a:t>Processus opérationnels modernisés, efficaces, performants et rationalisés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F102F07-E715-C884-5B2C-F0283D155B09}"/>
              </a:ext>
            </a:extLst>
          </p:cNvPr>
          <p:cNvSpPr txBox="1"/>
          <p:nvPr/>
        </p:nvSpPr>
        <p:spPr>
          <a:xfrm>
            <a:off x="6939117" y="3447461"/>
            <a:ext cx="1895798" cy="47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r-FR" sz="900" b="1">
                <a:latin typeface="Aptos" panose="020B0004020202020204" pitchFamily="34" charset="0"/>
              </a:rPr>
              <a:t>Résilience stratégique </a:t>
            </a:r>
          </a:p>
          <a:p>
            <a:pPr fontAlgn="base"/>
            <a:r>
              <a:rPr lang="fr-FR" sz="788">
                <a:latin typeface="Aptos" panose="020B0004020202020204" pitchFamily="34" charset="0"/>
              </a:rPr>
              <a:t>Capacités souveraines sécurisées pour l'autosuffisance et l'autonomie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27FE58B-5F28-7A7A-C4D7-D579011283F6}"/>
              </a:ext>
            </a:extLst>
          </p:cNvPr>
          <p:cNvSpPr txBox="1"/>
          <p:nvPr/>
        </p:nvSpPr>
        <p:spPr>
          <a:xfrm>
            <a:off x="6981275" y="3951246"/>
            <a:ext cx="2013155" cy="594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r-FR" sz="900" b="1">
                <a:latin typeface="Aptos" panose="020B0004020202020204" pitchFamily="34" charset="0"/>
              </a:rPr>
              <a:t>Accélérateur domestique </a:t>
            </a:r>
          </a:p>
          <a:p>
            <a:pPr fontAlgn="base"/>
            <a:r>
              <a:rPr lang="fr-FR" sz="788">
                <a:latin typeface="Aptos" panose="020B0004020202020204" pitchFamily="34" charset="0"/>
              </a:rPr>
              <a:t>L’industrie canadienne, le milieu universitaire, la recherche et le développement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C10259B-87AC-F4FD-6F34-90BC5309AAEE}"/>
              </a:ext>
            </a:extLst>
          </p:cNvPr>
          <p:cNvSpPr txBox="1"/>
          <p:nvPr/>
        </p:nvSpPr>
        <p:spPr>
          <a:xfrm>
            <a:off x="6981275" y="4576217"/>
            <a:ext cx="2013155" cy="47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r-FR" sz="900" b="1">
                <a:latin typeface="Aptos" panose="020B0004020202020204" pitchFamily="34" charset="0"/>
              </a:rPr>
              <a:t>Interopérabilité entre alliés </a:t>
            </a:r>
          </a:p>
          <a:p>
            <a:pPr fontAlgn="base"/>
            <a:r>
              <a:rPr lang="fr-FR" sz="788">
                <a:latin typeface="Aptos" panose="020B0004020202020204" pitchFamily="34" charset="0"/>
              </a:rPr>
              <a:t>Fluide, fiable, intégré, coordonné et collaboratif </a:t>
            </a:r>
          </a:p>
        </p:txBody>
      </p:sp>
    </p:spTree>
    <p:extLst>
      <p:ext uri="{BB962C8B-B14F-4D97-AF65-F5344CB8AC3E}">
        <p14:creationId xmlns:p14="http://schemas.microsoft.com/office/powerpoint/2010/main" val="742739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A68B4A-15A0-33EB-5EAD-C6B952C1E22C}"/>
              </a:ext>
            </a:extLst>
          </p:cNvPr>
          <p:cNvSpPr txBox="1"/>
          <p:nvPr/>
        </p:nvSpPr>
        <p:spPr>
          <a:xfrm>
            <a:off x="2900340" y="186875"/>
            <a:ext cx="7322458" cy="3982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sz="1988" b="1" dirty="0">
                <a:solidFill>
                  <a:schemeClr val="bg1"/>
                </a:solidFill>
                <a:latin typeface="Aptos"/>
              </a:rPr>
              <a:t>Current Environment</a:t>
            </a:r>
            <a:endParaRPr lang="en-CA" sz="1988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3C376B-9F38-94A8-B409-1CCED49B2676}"/>
              </a:ext>
            </a:extLst>
          </p:cNvPr>
          <p:cNvSpPr txBox="1"/>
          <p:nvPr/>
        </p:nvSpPr>
        <p:spPr>
          <a:xfrm>
            <a:off x="476102" y="3081046"/>
            <a:ext cx="8191794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sz="1500" b="1">
                <a:latin typeface="Aptos"/>
                <a:ea typeface="Lato"/>
                <a:cs typeface="Lato"/>
              </a:rPr>
              <a:t>The Digital Services Group is… </a:t>
            </a:r>
            <a:r>
              <a:rPr lang="en-CA" sz="1500">
                <a:latin typeface="Aptos"/>
                <a:ea typeface="Lato"/>
                <a:cs typeface="Lato"/>
              </a:rPr>
              <a:t> 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CA" sz="1500">
                <a:latin typeface="Aptos" panose="020B0004020202020204" pitchFamily="34" charset="0"/>
                <a:ea typeface="Lato"/>
                <a:cs typeface="Lato"/>
              </a:rPr>
              <a:t>Providing robust digital services are critical to Canada’s defence posture and readiness. </a:t>
            </a:r>
            <a:endParaRPr lang="en-CA" sz="1500">
              <a:latin typeface="Aptos" panose="020B0004020202020204" pitchFamily="34" charset="0"/>
              <a:ea typeface="Calibri"/>
              <a:cs typeface="Calibri"/>
            </a:endParaRP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CA" sz="1500">
                <a:latin typeface="Aptos" panose="020B0004020202020204" pitchFamily="34" charset="0"/>
                <a:ea typeface="Lato"/>
                <a:cs typeface="Lato"/>
              </a:rPr>
              <a:t>Building a digital foundation that is versatile, agile, and secure. 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CA" sz="1500">
                <a:latin typeface="Aptos" panose="020B0004020202020204" pitchFamily="34" charset="0"/>
                <a:ea typeface="Lato"/>
                <a:cs typeface="Lato"/>
              </a:rPr>
              <a:t>Supporting allies and partners in leveraging and sharing digital expertise as an equal player.</a:t>
            </a:r>
          </a:p>
          <a:p>
            <a:pPr marL="285743" indent="-285743">
              <a:buFont typeface="Arial" panose="020B0604020202020204" pitchFamily="34" charset="0"/>
              <a:buChar char="•"/>
              <a:defRPr sz="1800">
                <a:latin typeface="Aptos"/>
              </a:defRPr>
            </a:pPr>
            <a:r>
              <a:rPr lang="en-CA" sz="1500"/>
              <a:t>Collaborating with DND/CAF leadership, key partners and allies, and stakeholders to achieve our digital ambitions. </a:t>
            </a:r>
            <a:endParaRPr lang="en-CA" sz="1500">
              <a:latin typeface="Aptos" panose="020B0004020202020204" pitchFamily="34" charset="0"/>
              <a:ea typeface="Lato"/>
              <a:cs typeface="Lato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AF89A72-D2F0-6DE7-12AD-7929762B96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7359995"/>
              </p:ext>
            </p:extLst>
          </p:nvPr>
        </p:nvGraphicFramePr>
        <p:xfrm>
          <a:off x="268040" y="389432"/>
          <a:ext cx="8607920" cy="3430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6217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A68B4A-15A0-33EB-5EAD-C6B952C1E22C}"/>
              </a:ext>
            </a:extLst>
          </p:cNvPr>
          <p:cNvSpPr txBox="1"/>
          <p:nvPr/>
        </p:nvSpPr>
        <p:spPr>
          <a:xfrm>
            <a:off x="2567273" y="145875"/>
            <a:ext cx="7322458" cy="7617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sz="1950" b="1" dirty="0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</a:rPr>
              <a:t>Environnement </a:t>
            </a:r>
            <a:r>
              <a:rPr lang="en-CA" sz="1950" b="1" dirty="0" err="1">
                <a:solidFill>
                  <a:schemeClr val="bg1"/>
                </a:solidFill>
                <a:latin typeface="Aptos" panose="020B0004020202020204" pitchFamily="34" charset="0"/>
                <a:ea typeface="+mn-lt"/>
                <a:cs typeface="+mn-lt"/>
              </a:rPr>
              <a:t>actuel</a:t>
            </a:r>
            <a:endParaRPr lang="en-US" sz="1950" b="1" dirty="0">
              <a:solidFill>
                <a:schemeClr val="bg1"/>
              </a:solidFill>
              <a:latin typeface="Aptos" panose="020B0004020202020204" pitchFamily="34" charset="0"/>
              <a:cs typeface="Arial"/>
            </a:endParaRPr>
          </a:p>
          <a:p>
            <a:endParaRPr lang="en-CA" sz="24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3C376B-9F38-94A8-B409-1CCED49B2676}"/>
              </a:ext>
            </a:extLst>
          </p:cNvPr>
          <p:cNvSpPr txBox="1"/>
          <p:nvPr/>
        </p:nvSpPr>
        <p:spPr>
          <a:xfrm>
            <a:off x="476102" y="3012466"/>
            <a:ext cx="8191794" cy="19851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sz="1350" b="1">
                <a:latin typeface="Aptos" panose="020B0004020202020204" pitchFamily="34" charset="0"/>
                <a:ea typeface="+mn-lt"/>
                <a:cs typeface="+mn-lt"/>
              </a:rPr>
              <a:t>Le Groupe des services </a:t>
            </a:r>
            <a:r>
              <a:rPr lang="en-CA" sz="1350" b="1" err="1">
                <a:latin typeface="Aptos" panose="020B0004020202020204" pitchFamily="34" charset="0"/>
                <a:ea typeface="+mn-lt"/>
                <a:cs typeface="+mn-lt"/>
              </a:rPr>
              <a:t>numériques</a:t>
            </a:r>
            <a:r>
              <a:rPr lang="en-CA" sz="1350" b="1">
                <a:latin typeface="Aptos" panose="020B0004020202020204" pitchFamily="34" charset="0"/>
                <a:ea typeface="+mn-lt"/>
                <a:cs typeface="+mn-lt"/>
              </a:rPr>
              <a:t>…</a:t>
            </a:r>
            <a:endParaRPr lang="en-US" sz="1350" b="1">
              <a:latin typeface="Aptos" panose="020B0004020202020204" pitchFamily="34" charset="0"/>
              <a:ea typeface="+mn-lt"/>
              <a:cs typeface="+mn-lt"/>
            </a:endParaRPr>
          </a:p>
          <a:p>
            <a:pPr marL="214313" indent="-214313">
              <a:buFont typeface="Arial"/>
              <a:buChar char="•"/>
            </a:pPr>
            <a:r>
              <a:rPr lang="en-CA" sz="1350" err="1">
                <a:latin typeface="Aptos" panose="020B0004020202020204" pitchFamily="34" charset="0"/>
                <a:ea typeface="+mn-lt"/>
                <a:cs typeface="+mn-lt"/>
              </a:rPr>
              <a:t>Fournit</a:t>
            </a:r>
            <a:r>
              <a:rPr lang="en-CA" sz="1350">
                <a:latin typeface="Aptos" panose="020B0004020202020204" pitchFamily="34" charset="0"/>
                <a:ea typeface="+mn-lt"/>
                <a:cs typeface="+mn-lt"/>
              </a:rPr>
              <a:t> des services </a:t>
            </a:r>
            <a:r>
              <a:rPr lang="en-CA" sz="1350" err="1">
                <a:latin typeface="Aptos" panose="020B0004020202020204" pitchFamily="34" charset="0"/>
                <a:ea typeface="+mn-lt"/>
                <a:cs typeface="+mn-lt"/>
              </a:rPr>
              <a:t>numériques</a:t>
            </a:r>
            <a:r>
              <a:rPr lang="en-CA" sz="1350">
                <a:latin typeface="Aptos" panose="020B0004020202020204" pitchFamily="34" charset="0"/>
                <a:ea typeface="+mn-lt"/>
                <a:cs typeface="+mn-lt"/>
              </a:rPr>
              <a:t> </a:t>
            </a:r>
            <a:r>
              <a:rPr lang="en-CA" sz="1350" err="1">
                <a:latin typeface="Aptos" panose="020B0004020202020204" pitchFamily="34" charset="0"/>
                <a:ea typeface="+mn-lt"/>
                <a:cs typeface="+mn-lt"/>
              </a:rPr>
              <a:t>robustes</a:t>
            </a:r>
            <a:r>
              <a:rPr lang="en-CA" sz="1350">
                <a:latin typeface="Aptos" panose="020B0004020202020204" pitchFamily="34" charset="0"/>
                <a:ea typeface="+mn-lt"/>
                <a:cs typeface="+mn-lt"/>
              </a:rPr>
              <a:t>, </a:t>
            </a:r>
            <a:r>
              <a:rPr lang="en-CA" sz="1350" err="1">
                <a:latin typeface="Aptos" panose="020B0004020202020204" pitchFamily="34" charset="0"/>
                <a:ea typeface="+mn-lt"/>
                <a:cs typeface="+mn-lt"/>
              </a:rPr>
              <a:t>essentiels</a:t>
            </a:r>
            <a:r>
              <a:rPr lang="en-CA" sz="1350">
                <a:latin typeface="Aptos" panose="020B0004020202020204" pitchFamily="34" charset="0"/>
                <a:ea typeface="+mn-lt"/>
                <a:cs typeface="+mn-lt"/>
              </a:rPr>
              <a:t> à la posture de </a:t>
            </a:r>
            <a:r>
              <a:rPr lang="en-CA" sz="1350" err="1">
                <a:latin typeface="Aptos" panose="020B0004020202020204" pitchFamily="34" charset="0"/>
                <a:ea typeface="+mn-lt"/>
                <a:cs typeface="+mn-lt"/>
              </a:rPr>
              <a:t>défense</a:t>
            </a:r>
            <a:r>
              <a:rPr lang="en-CA" sz="1350">
                <a:latin typeface="Aptos" panose="020B0004020202020204" pitchFamily="34" charset="0"/>
                <a:ea typeface="+mn-lt"/>
                <a:cs typeface="+mn-lt"/>
              </a:rPr>
              <a:t> et à </a:t>
            </a:r>
            <a:r>
              <a:rPr lang="en-CA" sz="1350" err="1">
                <a:latin typeface="Aptos" panose="020B0004020202020204" pitchFamily="34" charset="0"/>
                <a:ea typeface="+mn-lt"/>
                <a:cs typeface="+mn-lt"/>
              </a:rPr>
              <a:t>l’état</a:t>
            </a:r>
            <a:r>
              <a:rPr lang="en-CA" sz="1350">
                <a:latin typeface="Aptos" panose="020B0004020202020204" pitchFamily="34" charset="0"/>
                <a:ea typeface="+mn-lt"/>
                <a:cs typeface="+mn-lt"/>
              </a:rPr>
              <a:t> de </a:t>
            </a:r>
            <a:r>
              <a:rPr lang="en-CA" sz="1350" err="1">
                <a:latin typeface="Aptos" panose="020B0004020202020204" pitchFamily="34" charset="0"/>
                <a:ea typeface="+mn-lt"/>
                <a:cs typeface="+mn-lt"/>
              </a:rPr>
              <a:t>préparation</a:t>
            </a:r>
            <a:r>
              <a:rPr lang="en-CA" sz="1350">
                <a:latin typeface="Aptos" panose="020B0004020202020204" pitchFamily="34" charset="0"/>
                <a:ea typeface="+mn-lt"/>
                <a:cs typeface="+mn-lt"/>
              </a:rPr>
              <a:t> du Canada.</a:t>
            </a:r>
          </a:p>
          <a:p>
            <a:pPr marL="214313" indent="-214313">
              <a:buFont typeface="Arial"/>
              <a:buChar char="•"/>
            </a:pPr>
            <a:r>
              <a:rPr lang="en-CA" sz="1350" err="1">
                <a:latin typeface="Aptos" panose="020B0004020202020204" pitchFamily="34" charset="0"/>
                <a:ea typeface="+mn-lt"/>
                <a:cs typeface="+mn-lt"/>
              </a:rPr>
              <a:t>Établit</a:t>
            </a:r>
            <a:r>
              <a:rPr lang="en-CA" sz="1350">
                <a:latin typeface="Aptos" panose="020B0004020202020204" pitchFamily="34" charset="0"/>
                <a:ea typeface="+mn-lt"/>
                <a:cs typeface="+mn-lt"/>
              </a:rPr>
              <a:t> </a:t>
            </a:r>
            <a:r>
              <a:rPr lang="en-CA" sz="1350" err="1">
                <a:latin typeface="Aptos" panose="020B0004020202020204" pitchFamily="34" charset="0"/>
                <a:ea typeface="+mn-lt"/>
                <a:cs typeface="+mn-lt"/>
              </a:rPr>
              <a:t>une</a:t>
            </a:r>
            <a:r>
              <a:rPr lang="en-CA" sz="1350">
                <a:latin typeface="Aptos" panose="020B0004020202020204" pitchFamily="34" charset="0"/>
                <a:ea typeface="+mn-lt"/>
                <a:cs typeface="+mn-lt"/>
              </a:rPr>
              <a:t> base numérique </a:t>
            </a:r>
            <a:r>
              <a:rPr lang="en-CA" sz="1350" err="1">
                <a:latin typeface="Aptos" panose="020B0004020202020204" pitchFamily="34" charset="0"/>
                <a:ea typeface="+mn-lt"/>
                <a:cs typeface="+mn-lt"/>
              </a:rPr>
              <a:t>polyvalente</a:t>
            </a:r>
            <a:r>
              <a:rPr lang="en-CA" sz="1350">
                <a:latin typeface="Aptos" panose="020B0004020202020204" pitchFamily="34" charset="0"/>
                <a:ea typeface="+mn-lt"/>
                <a:cs typeface="+mn-lt"/>
              </a:rPr>
              <a:t>, agile et </a:t>
            </a:r>
            <a:r>
              <a:rPr lang="en-CA" sz="1350" err="1">
                <a:latin typeface="Aptos" panose="020B0004020202020204" pitchFamily="34" charset="0"/>
                <a:ea typeface="+mn-lt"/>
                <a:cs typeface="+mn-lt"/>
              </a:rPr>
              <a:t>sécurisée</a:t>
            </a:r>
            <a:r>
              <a:rPr lang="en-CA" sz="1350">
                <a:latin typeface="Aptos" panose="020B0004020202020204" pitchFamily="34" charset="0"/>
                <a:ea typeface="+mn-lt"/>
                <a:cs typeface="+mn-lt"/>
              </a:rPr>
              <a:t>.</a:t>
            </a:r>
          </a:p>
          <a:p>
            <a:pPr marL="214313" indent="-214313">
              <a:buFont typeface="Arial"/>
              <a:buChar char="•"/>
            </a:pPr>
            <a:r>
              <a:rPr lang="en-CA" sz="1350" err="1">
                <a:latin typeface="Aptos" panose="020B0004020202020204" pitchFamily="34" charset="0"/>
                <a:ea typeface="+mn-lt"/>
                <a:cs typeface="+mn-lt"/>
              </a:rPr>
              <a:t>Soutient</a:t>
            </a:r>
            <a:r>
              <a:rPr lang="en-CA" sz="1350">
                <a:latin typeface="Aptos" panose="020B0004020202020204" pitchFamily="34" charset="0"/>
                <a:ea typeface="+mn-lt"/>
                <a:cs typeface="+mn-lt"/>
              </a:rPr>
              <a:t> les </a:t>
            </a:r>
            <a:r>
              <a:rPr lang="en-CA" sz="1350" err="1">
                <a:latin typeface="Aptos" panose="020B0004020202020204" pitchFamily="34" charset="0"/>
                <a:ea typeface="+mn-lt"/>
                <a:cs typeface="+mn-lt"/>
              </a:rPr>
              <a:t>alliés</a:t>
            </a:r>
            <a:r>
              <a:rPr lang="en-CA" sz="1350">
                <a:latin typeface="Aptos" panose="020B0004020202020204" pitchFamily="34" charset="0"/>
                <a:ea typeface="+mn-lt"/>
                <a:cs typeface="+mn-lt"/>
              </a:rPr>
              <a:t> et </a:t>
            </a:r>
            <a:r>
              <a:rPr lang="en-CA" sz="1350" err="1">
                <a:latin typeface="Aptos" panose="020B0004020202020204" pitchFamily="34" charset="0"/>
                <a:ea typeface="+mn-lt"/>
                <a:cs typeface="+mn-lt"/>
              </a:rPr>
              <a:t>partenaires</a:t>
            </a:r>
            <a:r>
              <a:rPr lang="en-CA" sz="1350">
                <a:latin typeface="Aptos" panose="020B0004020202020204" pitchFamily="34" charset="0"/>
                <a:ea typeface="+mn-lt"/>
                <a:cs typeface="+mn-lt"/>
              </a:rPr>
              <a:t> </a:t>
            </a:r>
            <a:r>
              <a:rPr lang="en-CA" sz="1350" err="1">
                <a:latin typeface="Aptos" panose="020B0004020202020204" pitchFamily="34" charset="0"/>
                <a:ea typeface="+mn-lt"/>
                <a:cs typeface="+mn-lt"/>
              </a:rPr>
              <a:t>en</a:t>
            </a:r>
            <a:r>
              <a:rPr lang="en-CA" sz="1350">
                <a:latin typeface="Aptos" panose="020B0004020202020204" pitchFamily="34" charset="0"/>
                <a:ea typeface="+mn-lt"/>
                <a:cs typeface="+mn-lt"/>
              </a:rPr>
              <a:t> </a:t>
            </a:r>
            <a:r>
              <a:rPr lang="en-CA" sz="1350" err="1">
                <a:latin typeface="Aptos" panose="020B0004020202020204" pitchFamily="34" charset="0"/>
                <a:ea typeface="+mn-lt"/>
                <a:cs typeface="+mn-lt"/>
              </a:rPr>
              <a:t>partageant</a:t>
            </a:r>
            <a:r>
              <a:rPr lang="en-CA" sz="1350">
                <a:latin typeface="Aptos" panose="020B0004020202020204" pitchFamily="34" charset="0"/>
                <a:ea typeface="+mn-lt"/>
                <a:cs typeface="+mn-lt"/>
              </a:rPr>
              <a:t> et </a:t>
            </a:r>
            <a:r>
              <a:rPr lang="en-CA" sz="1350" err="1">
                <a:latin typeface="Aptos" panose="020B0004020202020204" pitchFamily="34" charset="0"/>
                <a:ea typeface="+mn-lt"/>
                <a:cs typeface="+mn-lt"/>
              </a:rPr>
              <a:t>en</a:t>
            </a:r>
            <a:r>
              <a:rPr lang="en-CA" sz="1350">
                <a:latin typeface="Aptos" panose="020B0004020202020204" pitchFamily="34" charset="0"/>
                <a:ea typeface="+mn-lt"/>
                <a:cs typeface="+mn-lt"/>
              </a:rPr>
              <a:t> </a:t>
            </a:r>
            <a:r>
              <a:rPr lang="en-CA" sz="1350" err="1">
                <a:latin typeface="Aptos" panose="020B0004020202020204" pitchFamily="34" charset="0"/>
                <a:ea typeface="+mn-lt"/>
                <a:cs typeface="+mn-lt"/>
              </a:rPr>
              <a:t>mettant</a:t>
            </a:r>
            <a:r>
              <a:rPr lang="en-CA" sz="1350">
                <a:latin typeface="Aptos" panose="020B0004020202020204" pitchFamily="34" charset="0"/>
                <a:ea typeface="+mn-lt"/>
                <a:cs typeface="+mn-lt"/>
              </a:rPr>
              <a:t> à profit </a:t>
            </a:r>
            <a:r>
              <a:rPr lang="en-CA" sz="1350" err="1">
                <a:latin typeface="Aptos" panose="020B0004020202020204" pitchFamily="34" charset="0"/>
                <a:ea typeface="+mn-lt"/>
                <a:cs typeface="+mn-lt"/>
              </a:rPr>
              <a:t>l’expertise</a:t>
            </a:r>
            <a:r>
              <a:rPr lang="en-CA" sz="1350">
                <a:latin typeface="Aptos" panose="020B0004020202020204" pitchFamily="34" charset="0"/>
                <a:ea typeface="+mn-lt"/>
                <a:cs typeface="+mn-lt"/>
              </a:rPr>
              <a:t> numérique </a:t>
            </a:r>
            <a:r>
              <a:rPr lang="en-CA" sz="1350" err="1">
                <a:latin typeface="Aptos" panose="020B0004020202020204" pitchFamily="34" charset="0"/>
                <a:ea typeface="+mn-lt"/>
                <a:cs typeface="+mn-lt"/>
              </a:rPr>
              <a:t>en</a:t>
            </a:r>
            <a:r>
              <a:rPr lang="en-CA" sz="1350">
                <a:latin typeface="Aptos" panose="020B0004020202020204" pitchFamily="34" charset="0"/>
                <a:ea typeface="+mn-lt"/>
                <a:cs typeface="+mn-lt"/>
              </a:rPr>
              <a:t> tant que </a:t>
            </a:r>
            <a:r>
              <a:rPr lang="en-CA" sz="1350" err="1">
                <a:latin typeface="Aptos" panose="020B0004020202020204" pitchFamily="34" charset="0"/>
                <a:ea typeface="+mn-lt"/>
                <a:cs typeface="+mn-lt"/>
              </a:rPr>
              <a:t>partenaire</a:t>
            </a:r>
            <a:r>
              <a:rPr lang="en-CA" sz="1350">
                <a:latin typeface="Aptos" panose="020B0004020202020204" pitchFamily="34" charset="0"/>
                <a:ea typeface="+mn-lt"/>
                <a:cs typeface="+mn-lt"/>
              </a:rPr>
              <a:t> </a:t>
            </a:r>
            <a:r>
              <a:rPr lang="en-CA" sz="1350" err="1">
                <a:latin typeface="Aptos" panose="020B0004020202020204" pitchFamily="34" charset="0"/>
                <a:ea typeface="+mn-lt"/>
                <a:cs typeface="+mn-lt"/>
              </a:rPr>
              <a:t>égal</a:t>
            </a:r>
            <a:r>
              <a:rPr lang="en-CA" sz="1350">
                <a:latin typeface="Aptos" panose="020B0004020202020204" pitchFamily="34" charset="0"/>
                <a:ea typeface="+mn-lt"/>
                <a:cs typeface="+mn-lt"/>
              </a:rPr>
              <a:t>.</a:t>
            </a:r>
          </a:p>
          <a:p>
            <a:pPr marL="214313" indent="-214313">
              <a:buFont typeface="Arial"/>
              <a:buChar char="•"/>
              <a:defRPr sz="1800">
                <a:latin typeface="Aptos"/>
              </a:defRPr>
            </a:pPr>
            <a:r>
              <a:rPr lang="en-CA" sz="1350" err="1">
                <a:latin typeface="Aptos" panose="020B0004020202020204" pitchFamily="34" charset="0"/>
                <a:ea typeface="+mn-lt"/>
                <a:cs typeface="+mn-lt"/>
              </a:rPr>
              <a:t>Collabore</a:t>
            </a:r>
            <a:r>
              <a:rPr lang="en-CA" sz="1350">
                <a:latin typeface="Aptos" panose="020B0004020202020204" pitchFamily="34" charset="0"/>
                <a:ea typeface="+mn-lt"/>
                <a:cs typeface="+mn-lt"/>
              </a:rPr>
              <a:t> avec les </a:t>
            </a:r>
            <a:r>
              <a:rPr lang="en-CA" sz="1350" err="1">
                <a:latin typeface="Aptos" panose="020B0004020202020204" pitchFamily="34" charset="0"/>
                <a:ea typeface="+mn-lt"/>
                <a:cs typeface="+mn-lt"/>
              </a:rPr>
              <a:t>dirigeants</a:t>
            </a:r>
            <a:r>
              <a:rPr lang="en-CA" sz="1350">
                <a:latin typeface="Aptos" panose="020B0004020202020204" pitchFamily="34" charset="0"/>
                <a:ea typeface="+mn-lt"/>
                <a:cs typeface="+mn-lt"/>
              </a:rPr>
              <a:t> du MDN/FAC, les </a:t>
            </a:r>
            <a:r>
              <a:rPr lang="en-CA" sz="1350" err="1">
                <a:latin typeface="Aptos" panose="020B0004020202020204" pitchFamily="34" charset="0"/>
                <a:ea typeface="+mn-lt"/>
                <a:cs typeface="+mn-lt"/>
              </a:rPr>
              <a:t>partenaires</a:t>
            </a:r>
            <a:r>
              <a:rPr lang="en-CA" sz="1350">
                <a:latin typeface="Aptos" panose="020B0004020202020204" pitchFamily="34" charset="0"/>
                <a:ea typeface="+mn-lt"/>
                <a:cs typeface="+mn-lt"/>
              </a:rPr>
              <a:t> </a:t>
            </a:r>
            <a:r>
              <a:rPr lang="en-CA" sz="1350" err="1">
                <a:latin typeface="Aptos" panose="020B0004020202020204" pitchFamily="34" charset="0"/>
                <a:ea typeface="+mn-lt"/>
                <a:cs typeface="+mn-lt"/>
              </a:rPr>
              <a:t>clés</a:t>
            </a:r>
            <a:r>
              <a:rPr lang="en-CA" sz="1350">
                <a:latin typeface="Aptos" panose="020B0004020202020204" pitchFamily="34" charset="0"/>
                <a:ea typeface="+mn-lt"/>
                <a:cs typeface="+mn-lt"/>
              </a:rPr>
              <a:t>, les </a:t>
            </a:r>
            <a:r>
              <a:rPr lang="en-CA" sz="1350" err="1">
                <a:latin typeface="Aptos" panose="020B0004020202020204" pitchFamily="34" charset="0"/>
                <a:ea typeface="+mn-lt"/>
                <a:cs typeface="+mn-lt"/>
              </a:rPr>
              <a:t>alliés</a:t>
            </a:r>
            <a:r>
              <a:rPr lang="en-CA" sz="1350">
                <a:latin typeface="Aptos" panose="020B0004020202020204" pitchFamily="34" charset="0"/>
                <a:ea typeface="+mn-lt"/>
                <a:cs typeface="+mn-lt"/>
              </a:rPr>
              <a:t> et les parties </a:t>
            </a:r>
            <a:r>
              <a:rPr lang="en-CA" sz="1350" err="1">
                <a:latin typeface="Aptos" panose="020B0004020202020204" pitchFamily="34" charset="0"/>
                <a:ea typeface="+mn-lt"/>
                <a:cs typeface="+mn-lt"/>
              </a:rPr>
              <a:t>prenantes</a:t>
            </a:r>
            <a:r>
              <a:rPr lang="en-CA" sz="1350">
                <a:latin typeface="Aptos" panose="020B0004020202020204" pitchFamily="34" charset="0"/>
                <a:ea typeface="+mn-lt"/>
                <a:cs typeface="+mn-lt"/>
              </a:rPr>
              <a:t> pour </a:t>
            </a:r>
            <a:r>
              <a:rPr lang="en-CA" sz="1350" err="1">
                <a:latin typeface="Aptos" panose="020B0004020202020204" pitchFamily="34" charset="0"/>
                <a:ea typeface="+mn-lt"/>
                <a:cs typeface="+mn-lt"/>
              </a:rPr>
              <a:t>réaliser</a:t>
            </a:r>
            <a:r>
              <a:rPr lang="en-CA" sz="1350">
                <a:latin typeface="Aptos" panose="020B0004020202020204" pitchFamily="34" charset="0"/>
                <a:ea typeface="+mn-lt"/>
                <a:cs typeface="+mn-lt"/>
              </a:rPr>
              <a:t> </a:t>
            </a:r>
            <a:r>
              <a:rPr lang="en-CA" sz="1350" err="1">
                <a:latin typeface="Aptos" panose="020B0004020202020204" pitchFamily="34" charset="0"/>
                <a:ea typeface="+mn-lt"/>
                <a:cs typeface="+mn-lt"/>
              </a:rPr>
              <a:t>nos</a:t>
            </a:r>
            <a:r>
              <a:rPr lang="en-CA" sz="1350">
                <a:latin typeface="Aptos" panose="020B0004020202020204" pitchFamily="34" charset="0"/>
                <a:ea typeface="+mn-lt"/>
                <a:cs typeface="+mn-lt"/>
              </a:rPr>
              <a:t> ambitions </a:t>
            </a:r>
            <a:r>
              <a:rPr lang="en-CA" sz="1350" err="1">
                <a:latin typeface="Aptos" panose="020B0004020202020204" pitchFamily="34" charset="0"/>
                <a:ea typeface="+mn-lt"/>
                <a:cs typeface="+mn-lt"/>
              </a:rPr>
              <a:t>numériques</a:t>
            </a:r>
            <a:r>
              <a:rPr lang="en-CA" sz="1350">
                <a:latin typeface="Aptos" panose="020B0004020202020204" pitchFamily="34" charset="0"/>
                <a:ea typeface="+mn-lt"/>
                <a:cs typeface="+mn-lt"/>
              </a:rPr>
              <a:t>.</a:t>
            </a:r>
          </a:p>
          <a:p>
            <a:pPr>
              <a:defRPr sz="1800">
                <a:latin typeface="Aptos"/>
              </a:defRPr>
            </a:pPr>
            <a:endParaRPr lang="en-CA" sz="1500">
              <a:latin typeface="Aptos" panose="020B0004020202020204" pitchFamily="34" charset="0"/>
              <a:ea typeface="Lato"/>
              <a:cs typeface="Lato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AF89A72-D2F0-6DE7-12AD-7929762B962D}"/>
              </a:ext>
            </a:extLst>
          </p:cNvPr>
          <p:cNvGraphicFramePr/>
          <p:nvPr/>
        </p:nvGraphicFramePr>
        <p:xfrm>
          <a:off x="268039" y="320413"/>
          <a:ext cx="8607920" cy="3430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3721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ypeofResource xmlns="524d9213-e314-420c-ac58-1634d769ab8d" xsi:nil="true"/>
    <ApprovalLevel xmlns="524d9213-e314-420c-ac58-1634d769ab8d" xsi:nil="true"/>
    <Language xmlns="524d9213-e314-420c-ac58-1634d769ab8d" xsi:nil="true"/>
    <_dlc_DocId xmlns="fe423611-96b9-4f37-a513-830a1318cf4b">FV5U4J7YKJRX-1154102573-75</_dlc_DocId>
    <_dlc_DocIdUrl xmlns="fe423611-96b9-4f37-a513-830a1318cf4b">
      <Url>https://018gc.sharepoint.com/sites/ORG-3994-0008/_layouts/15/DocIdRedir.aspx?ID=FV5U4J7YKJRX-1154102573-75</Url>
      <Description>FV5U4J7YKJRX-1154102573-75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5FFA3E4BB62243B511845E56B4327A" ma:contentTypeVersion="8" ma:contentTypeDescription="Create a new document." ma:contentTypeScope="" ma:versionID="c24a2c24d550953e26cd5aed7e39f66f">
  <xsd:schema xmlns:xsd="http://www.w3.org/2001/XMLSchema" xmlns:xs="http://www.w3.org/2001/XMLSchema" xmlns:p="http://schemas.microsoft.com/office/2006/metadata/properties" xmlns:ns2="fe423611-96b9-4f37-a513-830a1318cf4b" xmlns:ns3="524d9213-e314-420c-ac58-1634d769ab8d" targetNamespace="http://schemas.microsoft.com/office/2006/metadata/properties" ma:root="true" ma:fieldsID="e12bbae124c231b869842dc5c2015eaf" ns2:_="" ns3:_="">
    <xsd:import namespace="fe423611-96b9-4f37-a513-830a1318cf4b"/>
    <xsd:import namespace="524d9213-e314-420c-ac58-1634d769ab8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ypeofResource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ApprovalLevel" minOccurs="0"/>
                <xsd:element ref="ns3:Langu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423611-96b9-4f37-a513-830a1318cf4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4d9213-e314-420c-ac58-1634d769ab8d" elementFormDefault="qualified">
    <xsd:import namespace="http://schemas.microsoft.com/office/2006/documentManagement/types"/>
    <xsd:import namespace="http://schemas.microsoft.com/office/infopath/2007/PartnerControls"/>
    <xsd:element name="TypeofResource" ma:index="11" nillable="true" ma:displayName="Type of Resource" ma:format="Dropdown" ma:internalName="TypeofResource">
      <xsd:simpleType>
        <xsd:restriction base="dms:Choice">
          <xsd:enumeration value="Process"/>
          <xsd:enumeration value="Template"/>
          <xsd:enumeration value="Information"/>
          <xsd:enumeration value="Guide"/>
          <xsd:enumeration value="Tips / Tricks"/>
          <xsd:enumeration value="Briefing Note"/>
        </xsd:restriction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ApprovalLevel" ma:index="16" nillable="true" ma:displayName="Approval Level " ma:format="Dropdown" ma:internalName="ApprovalLevel">
      <xsd:simpleType>
        <xsd:restriction base="dms:Text">
          <xsd:maxLength value="255"/>
        </xsd:restriction>
      </xsd:simpleType>
    </xsd:element>
    <xsd:element name="Language" ma:index="17" nillable="true" ma:displayName="Language" ma:format="Dropdown" ma:internalName="Language">
      <xsd:simpleType>
        <xsd:restriction base="dms:Choice">
          <xsd:enumeration value="French "/>
          <xsd:enumeration value="English "/>
          <xsd:enumeration value="Bilingual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81F47A-4BB6-4F43-95F7-DFD833F194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88ECD0-4F3F-4A1E-BC94-C05215B6A22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0A0C87F-24B9-417F-A8CE-255B1A3A2F62}">
  <ds:schemaRefs>
    <ds:schemaRef ds:uri="524d9213-e314-420c-ac58-1634d769ab8d"/>
    <ds:schemaRef ds:uri="fe423611-96b9-4f37-a513-830a1318cf4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C8180657-2B0E-4847-8E92-3B0C7D09E8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423611-96b9-4f37-a513-830a1318cf4b"/>
    <ds:schemaRef ds:uri="524d9213-e314-420c-ac58-1634d769ab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2011</Words>
  <Application>Microsoft Office PowerPoint</Application>
  <PresentationFormat>On-screen Show (16:9)</PresentationFormat>
  <Paragraphs>198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Aptos</vt:lpstr>
      <vt:lpstr>Arial</vt:lpstr>
      <vt:lpstr>Calibri</vt:lpstr>
      <vt:lpstr>Courier New</vt:lpstr>
      <vt:lpstr>Poppins</vt:lpstr>
      <vt:lpstr>Poppins Bold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TITLE TEXT</dc:title>
  <dc:creator>MMS</dc:creator>
  <cp:lastModifiedBy>Morena A@ADM(DS) DDBCC@Defence365</cp:lastModifiedBy>
  <cp:revision>11</cp:revision>
  <dcterms:created xsi:type="dcterms:W3CDTF">2019-06-14T14:57:03Z</dcterms:created>
  <dcterms:modified xsi:type="dcterms:W3CDTF">2025-10-01T18:40:32Z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0x010100F55FFA3E4BB62243B511845E56B4327A</vt:lpwstr>
  </property>
  <property fmtid="{D5CDD505-2E9C-101B-9397-08002B2CF9AE}" pid="3" name="_dlc_DocIdItemGuid">
    <vt:lpwstr>7dc1d1a8-44ca-496d-a11f-06f071b51bce</vt:lpwstr>
  </property>
  <property fmtid="{D5CDD505-2E9C-101B-9397-08002B2CF9AE}" pid="4" name="MSIP_Label_3e33c1f9-43dd-4e5b-bd09-632e008e075a_Enabled">
    <vt:lpwstr>True</vt:lpwstr>
  </property>
  <property fmtid="{D5CDD505-2E9C-101B-9397-08002B2CF9AE}" pid="5" name="MSIP_Label_3e33c1f9-43dd-4e5b-bd09-632e008e075a_SiteId">
    <vt:lpwstr>325b4494-1587-40d5-bb31-8b660b7f1038</vt:lpwstr>
  </property>
  <property fmtid="{D5CDD505-2E9C-101B-9397-08002B2CF9AE}" pid="6" name="MSIP_Label_3e33c1f9-43dd-4e5b-bd09-632e008e075a_SetDate">
    <vt:lpwstr>2025-03-06T19:57:51Z</vt:lpwstr>
  </property>
  <property fmtid="{D5CDD505-2E9C-101B-9397-08002B2CF9AE}" pid="7" name="MSIP_Label_3e33c1f9-43dd-4e5b-bd09-632e008e075a_Name">
    <vt:lpwstr>UNCLASSIFIED INTERNAL - SANS CLASSIFICATION INTERNE</vt:lpwstr>
  </property>
  <property fmtid="{D5CDD505-2E9C-101B-9397-08002B2CF9AE}" pid="8" name="MSIP_Label_3e33c1f9-43dd-4e5b-bd09-632e008e075a_ActionId">
    <vt:lpwstr>4d5d4cf2-e558-4b6e-8559-2c49b5e76cad</vt:lpwstr>
  </property>
  <property fmtid="{D5CDD505-2E9C-101B-9397-08002B2CF9AE}" pid="9" name="MSIP_Label_3e33c1f9-43dd-4e5b-bd09-632e008e075a_Removed">
    <vt:lpwstr>False</vt:lpwstr>
  </property>
  <property fmtid="{D5CDD505-2E9C-101B-9397-08002B2CF9AE}" pid="10" name="MSIP_Label_3e33c1f9-43dd-4e5b-bd09-632e008e075a_Extended_MSFT_Method">
    <vt:lpwstr>Standard</vt:lpwstr>
  </property>
  <property fmtid="{D5CDD505-2E9C-101B-9397-08002B2CF9AE}" pid="11" name="Sensitivity">
    <vt:lpwstr>UNCLASSIFIED INTERNAL - SANS CLASSIFICATION INTERNE</vt:lpwstr>
  </property>
</Properties>
</file>